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4"/>
  </p:notesMasterIdLst>
  <p:handoutMasterIdLst>
    <p:handoutMasterId r:id="rId15"/>
  </p:handoutMasterIdLst>
  <p:sldIdLst>
    <p:sldId id="386" r:id="rId2"/>
    <p:sldId id="453" r:id="rId3"/>
    <p:sldId id="457" r:id="rId4"/>
    <p:sldId id="409" r:id="rId5"/>
    <p:sldId id="454" r:id="rId6"/>
    <p:sldId id="464" r:id="rId7"/>
    <p:sldId id="413" r:id="rId8"/>
    <p:sldId id="462" r:id="rId9"/>
    <p:sldId id="463" r:id="rId10"/>
    <p:sldId id="322" r:id="rId11"/>
    <p:sldId id="439" r:id="rId12"/>
    <p:sldId id="461" r:id="rId13"/>
  </p:sldIdLst>
  <p:sldSz cx="9144000" cy="6858000" type="screen4x3"/>
  <p:notesSz cx="7023100" cy="9309100"/>
  <p:defaultText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58255" autoAdjust="0"/>
  </p:normalViewPr>
  <p:slideViewPr>
    <p:cSldViewPr>
      <p:cViewPr varScale="1">
        <p:scale>
          <a:sx n="54" d="100"/>
          <a:sy n="54" d="100"/>
        </p:scale>
        <p:origin x="2130" y="72"/>
      </p:cViewPr>
      <p:guideLst>
        <p:guide orient="horz" pos="2160"/>
        <p:guide pos="2880"/>
      </p:guideLst>
    </p:cSldViewPr>
  </p:slideViewPr>
  <p:outlineViewPr>
    <p:cViewPr>
      <p:scale>
        <a:sx n="33" d="100"/>
        <a:sy n="33" d="100"/>
      </p:scale>
      <p:origin x="0" y="2434"/>
    </p:cViewPr>
  </p:outlineViewPr>
  <p:notesTextViewPr>
    <p:cViewPr>
      <p:scale>
        <a:sx n="153" d="100"/>
        <a:sy n="153" d="100"/>
      </p:scale>
      <p:origin x="0" y="0"/>
    </p:cViewPr>
  </p:notesTextViewPr>
  <p:sorterViewPr>
    <p:cViewPr varScale="1">
      <p:scale>
        <a:sx n="100" d="100"/>
        <a:sy n="100" d="100"/>
      </p:scale>
      <p:origin x="0" y="-13890"/>
    </p:cViewPr>
  </p:sorterViewPr>
  <p:notesViewPr>
    <p:cSldViewPr>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C6C97E84-6B32-4363-9A25-5E3FE1C5650D}" type="slidenum">
              <a:rPr lang="en-US" smtClean="0"/>
              <a:t>‹#›</a:t>
            </a:fld>
            <a:endParaRPr lang="en-US" dirty="0"/>
          </a:p>
        </p:txBody>
      </p:sp>
    </p:spTree>
    <p:extLst>
      <p:ext uri="{BB962C8B-B14F-4D97-AF65-F5344CB8AC3E}">
        <p14:creationId xmlns:p14="http://schemas.microsoft.com/office/powerpoint/2010/main" val="34414909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67" tIns="45734" rIns="91467" bIns="45734" rtlCol="0" anchor="ctr"/>
          <a:lstStyle/>
          <a:p>
            <a:endParaRPr lang="en-US" dirty="0"/>
          </a:p>
        </p:txBody>
      </p:sp>
    </p:spTree>
    <p:extLst>
      <p:ext uri="{BB962C8B-B14F-4D97-AF65-F5344CB8AC3E}">
        <p14:creationId xmlns:p14="http://schemas.microsoft.com/office/powerpoint/2010/main" val="4101343376"/>
      </p:ext>
    </p:extLst>
  </p:cSld>
  <p:clrMap bg1="lt1" tx1="dk1" bg2="lt2" tx2="dk2" accent1="accent1" accent2="accent2" accent3="accent3" accent4="accent4" accent5="accent5" accent6="accent6" hlink="hlink" folHlink="folHlink"/>
  <p:hf hdr="0" dt="0"/>
  <p:notesStyle>
    <a:lvl1pPr marL="0" algn="l" defTabSz="913758" rtl="0" eaLnBrk="1" latinLnBrk="0" hangingPunct="1">
      <a:defRPr sz="1200" kern="1200">
        <a:solidFill>
          <a:schemeClr val="tx1"/>
        </a:solidFill>
        <a:latin typeface="+mn-lt"/>
        <a:ea typeface="+mn-ea"/>
        <a:cs typeface="+mn-cs"/>
      </a:defRPr>
    </a:lvl1pPr>
    <a:lvl2pPr marL="456880" algn="l" defTabSz="913758" rtl="0" eaLnBrk="1" latinLnBrk="0" hangingPunct="1">
      <a:defRPr sz="1200" kern="1200">
        <a:solidFill>
          <a:schemeClr val="tx1"/>
        </a:solidFill>
        <a:latin typeface="+mn-lt"/>
        <a:ea typeface="+mn-ea"/>
        <a:cs typeface="+mn-cs"/>
      </a:defRPr>
    </a:lvl2pPr>
    <a:lvl3pPr marL="913758" algn="l" defTabSz="913758" rtl="0" eaLnBrk="1" latinLnBrk="0" hangingPunct="1">
      <a:defRPr sz="1200" kern="1200">
        <a:solidFill>
          <a:schemeClr val="tx1"/>
        </a:solidFill>
        <a:latin typeface="+mn-lt"/>
        <a:ea typeface="+mn-ea"/>
        <a:cs typeface="+mn-cs"/>
      </a:defRPr>
    </a:lvl3pPr>
    <a:lvl4pPr marL="1370639" algn="l" defTabSz="913758" rtl="0" eaLnBrk="1" latinLnBrk="0" hangingPunct="1">
      <a:defRPr sz="1200" kern="1200">
        <a:solidFill>
          <a:schemeClr val="tx1"/>
        </a:solidFill>
        <a:latin typeface="+mn-lt"/>
        <a:ea typeface="+mn-ea"/>
        <a:cs typeface="+mn-cs"/>
      </a:defRPr>
    </a:lvl4pPr>
    <a:lvl5pPr marL="1827517" algn="l" defTabSz="913758" rtl="0" eaLnBrk="1" latinLnBrk="0" hangingPunct="1">
      <a:defRPr sz="1200" kern="1200">
        <a:solidFill>
          <a:schemeClr val="tx1"/>
        </a:solidFill>
        <a:latin typeface="+mn-lt"/>
        <a:ea typeface="+mn-ea"/>
        <a:cs typeface="+mn-cs"/>
      </a:defRPr>
    </a:lvl5pPr>
    <a:lvl6pPr marL="2284398" algn="l" defTabSz="913758" rtl="0" eaLnBrk="1" latinLnBrk="0" hangingPunct="1">
      <a:defRPr sz="1200" kern="1200">
        <a:solidFill>
          <a:schemeClr val="tx1"/>
        </a:solidFill>
        <a:latin typeface="+mn-lt"/>
        <a:ea typeface="+mn-ea"/>
        <a:cs typeface="+mn-cs"/>
      </a:defRPr>
    </a:lvl6pPr>
    <a:lvl7pPr marL="2741275" algn="l" defTabSz="913758" rtl="0" eaLnBrk="1" latinLnBrk="0" hangingPunct="1">
      <a:defRPr sz="1200" kern="1200">
        <a:solidFill>
          <a:schemeClr val="tx1"/>
        </a:solidFill>
        <a:latin typeface="+mn-lt"/>
        <a:ea typeface="+mn-ea"/>
        <a:cs typeface="+mn-cs"/>
      </a:defRPr>
    </a:lvl7pPr>
    <a:lvl8pPr marL="3198156" algn="l" defTabSz="913758" rtl="0" eaLnBrk="1" latinLnBrk="0" hangingPunct="1">
      <a:defRPr sz="1200" kern="1200">
        <a:solidFill>
          <a:schemeClr val="tx1"/>
        </a:solidFill>
        <a:latin typeface="+mn-lt"/>
        <a:ea typeface="+mn-ea"/>
        <a:cs typeface="+mn-cs"/>
      </a:defRPr>
    </a:lvl8pPr>
    <a:lvl9pPr marL="3655033" algn="l" defTabSz="9137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4"/>
          </p:nvPr>
        </p:nvSpPr>
        <p:spPr>
          <a:xfrm>
            <a:off x="157235" y="8810455"/>
            <a:ext cx="3044613" cy="465297"/>
          </a:xfrm>
          <a:prstGeom prst="rect">
            <a:avLst/>
          </a:prstGeom>
          <a:noFill/>
        </p:spPr>
        <p:txBody>
          <a:bodyPr/>
          <a:lstStyle>
            <a:lvl1pPr defTabSz="927378">
              <a:defRPr sz="4000" baseline="-8000">
                <a:solidFill>
                  <a:srgbClr val="BA1222"/>
                </a:solidFill>
                <a:latin typeface="Myriad Pro" pitchFamily="34" charset="0"/>
              </a:defRPr>
            </a:lvl1pPr>
            <a:lvl2pPr marL="743173" indent="-285836" defTabSz="927378">
              <a:defRPr sz="4000" baseline="-8000">
                <a:solidFill>
                  <a:srgbClr val="BA1222"/>
                </a:solidFill>
                <a:latin typeface="Myriad Pro" pitchFamily="34" charset="0"/>
              </a:defRPr>
            </a:lvl2pPr>
            <a:lvl3pPr marL="1143343" indent="-228669" defTabSz="927378">
              <a:defRPr sz="4000" baseline="-8000">
                <a:solidFill>
                  <a:srgbClr val="BA1222"/>
                </a:solidFill>
                <a:latin typeface="Myriad Pro" pitchFamily="34" charset="0"/>
              </a:defRPr>
            </a:lvl3pPr>
            <a:lvl4pPr marL="1600680" indent="-228669" defTabSz="927378">
              <a:defRPr sz="4000" baseline="-8000">
                <a:solidFill>
                  <a:srgbClr val="BA1222"/>
                </a:solidFill>
                <a:latin typeface="Myriad Pro" pitchFamily="34" charset="0"/>
              </a:defRPr>
            </a:lvl4pPr>
            <a:lvl5pPr marL="2058017" indent="-228669" defTabSz="927378">
              <a:defRPr sz="4000" baseline="-8000">
                <a:solidFill>
                  <a:srgbClr val="BA1222"/>
                </a:solidFill>
                <a:latin typeface="Myriad Pro" pitchFamily="34" charset="0"/>
              </a:defRPr>
            </a:lvl5pPr>
            <a:lvl6pPr marL="2515354" indent="-228669" defTabSz="927378" eaLnBrk="0" fontAlgn="base" hangingPunct="0">
              <a:spcBef>
                <a:spcPct val="0"/>
              </a:spcBef>
              <a:spcAft>
                <a:spcPct val="0"/>
              </a:spcAft>
              <a:defRPr sz="4000" baseline="-8000">
                <a:solidFill>
                  <a:srgbClr val="BA1222"/>
                </a:solidFill>
                <a:latin typeface="Myriad Pro" pitchFamily="34" charset="0"/>
              </a:defRPr>
            </a:lvl6pPr>
            <a:lvl7pPr marL="2972692" indent="-228669" defTabSz="927378" eaLnBrk="0" fontAlgn="base" hangingPunct="0">
              <a:spcBef>
                <a:spcPct val="0"/>
              </a:spcBef>
              <a:spcAft>
                <a:spcPct val="0"/>
              </a:spcAft>
              <a:defRPr sz="4000" baseline="-8000">
                <a:solidFill>
                  <a:srgbClr val="BA1222"/>
                </a:solidFill>
                <a:latin typeface="Myriad Pro" pitchFamily="34" charset="0"/>
              </a:defRPr>
            </a:lvl7pPr>
            <a:lvl8pPr marL="3430029" indent="-228669" defTabSz="927378" eaLnBrk="0" fontAlgn="base" hangingPunct="0">
              <a:spcBef>
                <a:spcPct val="0"/>
              </a:spcBef>
              <a:spcAft>
                <a:spcPct val="0"/>
              </a:spcAft>
              <a:defRPr sz="4000" baseline="-8000">
                <a:solidFill>
                  <a:srgbClr val="BA1222"/>
                </a:solidFill>
                <a:latin typeface="Myriad Pro" pitchFamily="34" charset="0"/>
              </a:defRPr>
            </a:lvl8pPr>
            <a:lvl9pPr marL="3887366" indent="-228669" defTabSz="927378"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dirty="0">
                <a:solidFill>
                  <a:schemeClr val="tx1"/>
                </a:solidFill>
                <a:latin typeface="Calibri" pitchFamily="34" charset="0"/>
              </a:rPr>
              <a:t>M. K. Morse Band Training Class                                                                        August, 2013</a:t>
            </a:r>
          </a:p>
        </p:txBody>
      </p:sp>
      <p:sp>
        <p:nvSpPr>
          <p:cNvPr id="21507" name="Rectangle 2"/>
          <p:cNvSpPr>
            <a:spLocks noGrp="1" noRot="1" noChangeAspect="1" noChangeArrowheads="1" noTextEdit="1"/>
          </p:cNvSpPr>
          <p:nvPr>
            <p:ph type="sldImg"/>
          </p:nvPr>
        </p:nvSpPr>
        <p:spPr>
          <a:xfrm>
            <a:off x="1182688" y="696913"/>
            <a:ext cx="4657725" cy="3492500"/>
          </a:xfrm>
          <a:ln/>
        </p:spPr>
      </p:sp>
      <p:sp>
        <p:nvSpPr>
          <p:cNvPr id="21508" name="Rectangle 3"/>
          <p:cNvSpPr>
            <a:spLocks noGrp="1" noChangeArrowheads="1"/>
          </p:cNvSpPr>
          <p:nvPr>
            <p:ph type="body" idx="1"/>
          </p:nvPr>
        </p:nvSpPr>
        <p:spPr>
          <a:xfrm>
            <a:off x="937049" y="4422697"/>
            <a:ext cx="5149003" cy="4189254"/>
          </a:xfrm>
          <a:prstGeom prst="rect">
            <a:avLst/>
          </a:prstGeom>
          <a:noFill/>
        </p:spPr>
        <p:txBody>
          <a:bodyPr/>
          <a:lstStyle/>
          <a:p>
            <a:pPr eaLnBrk="1" hangingPunct="1"/>
            <a:r>
              <a:rPr lang="en-US" altLang="en-US" dirty="0"/>
              <a:t>Welcome to the training for the Morse Metal Devil Circular Saws.</a:t>
            </a:r>
          </a:p>
          <a:p>
            <a:pPr eaLnBrk="1" hangingPunct="1"/>
            <a:endParaRPr lang="en-US" altLang="en-US" dirty="0"/>
          </a:p>
          <a:p>
            <a:pPr eaLnBrk="1" hangingPunct="1"/>
            <a:r>
              <a:rPr lang="en-US" altLang="en-US" dirty="0"/>
              <a:t>We will be taking the next 10-15 minutes to review basic information about these tools.</a:t>
            </a:r>
          </a:p>
        </p:txBody>
      </p:sp>
    </p:spTree>
    <p:extLst>
      <p:ext uri="{BB962C8B-B14F-4D97-AF65-F5344CB8AC3E}">
        <p14:creationId xmlns:p14="http://schemas.microsoft.com/office/powerpoint/2010/main" val="3042492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pPr eaLnBrk="1" hangingPunct="1">
              <a:buFont typeface="Wingdings" panose="05000000000000000000" pitchFamily="2" charset="2"/>
              <a:buNone/>
            </a:pPr>
            <a:r>
              <a:rPr lang="en-US" altLang="en-US" sz="1200" dirty="0"/>
              <a:t>There are some basic guidelines that should be followed when using a Metal Devil saw.</a:t>
            </a:r>
          </a:p>
          <a:p>
            <a:pPr eaLnBrk="1" hangingPunct="1">
              <a:buFont typeface="Wingdings" panose="05000000000000000000" pitchFamily="2" charset="2"/>
              <a:buChar char="§"/>
            </a:pPr>
            <a:r>
              <a:rPr lang="en-US" altLang="en-US" sz="1200" dirty="0"/>
              <a:t>Be sure the machine is within the RPM limitations of the blade to be used.</a:t>
            </a:r>
          </a:p>
          <a:p>
            <a:pPr eaLnBrk="1" hangingPunct="1">
              <a:buFont typeface="Wingdings" panose="05000000000000000000" pitchFamily="2" charset="2"/>
              <a:buChar char="§"/>
            </a:pPr>
            <a:r>
              <a:rPr lang="en-US" altLang="en-US" sz="1200" dirty="0"/>
              <a:t>Set the cutting depth as deep as possible for hand-held machines.  This will maximize the performance of the blades because it minimizes the area being cut by each tooth.  One exception to this rule is when cutting metal grating, set the blade depth so that it is just slightly deeper than the thickness of the grating.</a:t>
            </a:r>
          </a:p>
          <a:p>
            <a:pPr eaLnBrk="1" hangingPunct="1">
              <a:buFont typeface="Wingdings" panose="05000000000000000000" pitchFamily="2" charset="2"/>
              <a:buChar char="§"/>
            </a:pPr>
            <a:r>
              <a:rPr lang="en-US" altLang="en-US" sz="1200" dirty="0"/>
              <a:t>For chop saws, use V-Blocks whenever possible, especially when cutting square pipe / tube and plate.</a:t>
            </a:r>
          </a:p>
          <a:p>
            <a:pPr>
              <a:buFont typeface="Wingdings" panose="05000000000000000000" pitchFamily="2" charset="2"/>
              <a:buChar char="§"/>
            </a:pPr>
            <a:r>
              <a:rPr lang="en-US" altLang="en-US" sz="2500" dirty="0"/>
              <a:t>To improve blade life let the blade cool between cuts/passes.  It is recommended to let the blade and machine cool for 30 minutes for every 30 minutes of use.</a:t>
            </a:r>
          </a:p>
          <a:p>
            <a:pPr lvl="0">
              <a:buFont typeface="Wingdings" panose="05000000000000000000" pitchFamily="2" charset="2"/>
              <a:buChar char="§"/>
            </a:pPr>
            <a:r>
              <a:rPr lang="en-US" altLang="en-US" sz="2500" dirty="0"/>
              <a:t>Be sure to clean the chip-catcher </a:t>
            </a:r>
            <a:r>
              <a:rPr lang="en-US" altLang="en-US" sz="2500" u="sng" dirty="0"/>
              <a:t>regularly. </a:t>
            </a:r>
            <a:r>
              <a:rPr lang="en-US" altLang="en-US" sz="2500" u="none" dirty="0"/>
              <a:t>  </a:t>
            </a:r>
            <a:endParaRPr lang="en-US" altLang="en-US" sz="2500" dirty="0">
              <a:solidFill>
                <a:srgbClr val="FF0000"/>
              </a:solidFill>
            </a:endParaRPr>
          </a:p>
          <a:p>
            <a:endParaRPr lang="en-US" dirty="0"/>
          </a:p>
        </p:txBody>
      </p:sp>
    </p:spTree>
    <p:extLst>
      <p:ext uri="{BB962C8B-B14F-4D97-AF65-F5344CB8AC3E}">
        <p14:creationId xmlns:p14="http://schemas.microsoft.com/office/powerpoint/2010/main" val="174591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dirty="0"/>
              <a:t>Additional information on Metal Devil circular saws is available on the company web site and YouTube channel.</a:t>
            </a:r>
          </a:p>
          <a:p>
            <a:endParaRPr lang="en-US" dirty="0"/>
          </a:p>
        </p:txBody>
      </p:sp>
    </p:spTree>
    <p:extLst>
      <p:ext uri="{BB962C8B-B14F-4D97-AF65-F5344CB8AC3E}">
        <p14:creationId xmlns:p14="http://schemas.microsoft.com/office/powerpoint/2010/main" val="322124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dirty="0"/>
              <a:t>Thank you very much for your time today.</a:t>
            </a:r>
          </a:p>
          <a:p>
            <a:endParaRPr lang="en-US" dirty="0"/>
          </a:p>
          <a:p>
            <a:r>
              <a:rPr lang="en-US" dirty="0"/>
              <a:t>If you have any questions or would like further information, please give us a call at 330-453-8187.</a:t>
            </a:r>
          </a:p>
        </p:txBody>
      </p:sp>
    </p:spTree>
    <p:extLst>
      <p:ext uri="{BB962C8B-B14F-4D97-AF65-F5344CB8AC3E}">
        <p14:creationId xmlns:p14="http://schemas.microsoft.com/office/powerpoint/2010/main" val="117952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pPr eaLnBrk="1" hangingPunct="1"/>
            <a:r>
              <a:rPr lang="en-US" altLang="en-US" dirty="0"/>
              <a:t>We’ll start by identifying what Metal Devil circular saws do well.  We’ll then introduce the line of Morse Metal Devil saws and discuss how they are different from wood cutting saws.  </a:t>
            </a:r>
            <a:r>
              <a:rPr lang="en-US" sz="1200" kern="1200" dirty="0">
                <a:solidFill>
                  <a:schemeClr val="tx1"/>
                </a:solidFill>
                <a:effectLst/>
                <a:latin typeface="+mn-lt"/>
                <a:ea typeface="+mn-ea"/>
                <a:cs typeface="+mn-cs"/>
              </a:rPr>
              <a:t>And then provide tips to help users get the most out of their tools.  We’ll finish with tools to help you close the sale.</a:t>
            </a:r>
          </a:p>
        </p:txBody>
      </p:sp>
    </p:spTree>
    <p:extLst>
      <p:ext uri="{BB962C8B-B14F-4D97-AF65-F5344CB8AC3E}">
        <p14:creationId xmlns:p14="http://schemas.microsoft.com/office/powerpoint/2010/main" val="270890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913758" rtl="0" eaLnBrk="1" fontAlgn="auto" latinLnBrk="0" hangingPunct="1">
              <a:lnSpc>
                <a:spcPct val="100000"/>
              </a:lnSpc>
              <a:spcBef>
                <a:spcPts val="0"/>
              </a:spcBef>
              <a:spcAft>
                <a:spcPts val="0"/>
              </a:spcAft>
              <a:buClrTx/>
              <a:buSzTx/>
              <a:buFontTx/>
              <a:buNone/>
              <a:tabLst/>
              <a:defRPr/>
            </a:pPr>
            <a:r>
              <a:rPr lang="en-US" dirty="0"/>
              <a:t>Traditionally, abrasive wheels have been used for cutting metal with portable machines.  There are many downsides to this abrasive wheels:  </a:t>
            </a:r>
          </a:p>
          <a:p>
            <a:pPr marL="171450" marR="0" lvl="0" indent="-171450" algn="l" defTabSz="9137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cut relatively slowly</a:t>
            </a:r>
          </a:p>
          <a:p>
            <a:pPr marL="171450" marR="0" lvl="0" indent="-171450" algn="l" defTabSz="9137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leaves large burrs on the workpiece.  </a:t>
            </a:r>
          </a:p>
          <a:p>
            <a:pPr marL="171450" marR="0" lvl="0" indent="-171450" algn="l" defTabSz="9137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throw sparks that are created during the cut.  These sparks are not only an annoyance, they can also be a fire hazard in some situations.  </a:t>
            </a:r>
          </a:p>
          <a:p>
            <a:pPr marL="171450" marR="0" lvl="0" indent="-171450" algn="l" defTabSz="9137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the wheels wear, they become smaller in diameter and this reduces the depth of cut that can be achieved.</a:t>
            </a:r>
          </a:p>
        </p:txBody>
      </p:sp>
    </p:spTree>
    <p:extLst>
      <p:ext uri="{BB962C8B-B14F-4D97-AF65-F5344CB8AC3E}">
        <p14:creationId xmlns:p14="http://schemas.microsoft.com/office/powerpoint/2010/main" val="264483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913758" rtl="0" eaLnBrk="1" fontAlgn="auto" latinLnBrk="0" hangingPunct="1">
              <a:lnSpc>
                <a:spcPct val="100000"/>
              </a:lnSpc>
              <a:spcBef>
                <a:spcPts val="0"/>
              </a:spcBef>
              <a:spcAft>
                <a:spcPts val="0"/>
              </a:spcAft>
              <a:buClrTx/>
              <a:buSzTx/>
              <a:buFontTx/>
              <a:buNone/>
              <a:tabLst/>
              <a:defRPr/>
            </a:pPr>
            <a:r>
              <a:rPr lang="en-US" dirty="0"/>
              <a:t>Cutting metal is more efficient when using Metal Devil circular saws. </a:t>
            </a:r>
          </a:p>
          <a:p>
            <a:pPr marL="0" marR="0" lvl="0" indent="0" algn="l" defTabSz="913758"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3758" rtl="0" eaLnBrk="1" fontAlgn="auto" latinLnBrk="0" hangingPunct="1">
              <a:lnSpc>
                <a:spcPct val="100000"/>
              </a:lnSpc>
              <a:spcBef>
                <a:spcPts val="0"/>
              </a:spcBef>
              <a:spcAft>
                <a:spcPts val="0"/>
              </a:spcAft>
              <a:buClrTx/>
              <a:buSzTx/>
              <a:buFontTx/>
              <a:buNone/>
              <a:tabLst/>
              <a:defRPr/>
            </a:pPr>
            <a:r>
              <a:rPr lang="en-US" dirty="0"/>
              <a:t>These blades combine metallurgy and unique tooth configurations tailored for peak performance in specific applications.</a:t>
            </a:r>
          </a:p>
          <a:p>
            <a:endParaRPr lang="en-US" dirty="0"/>
          </a:p>
          <a:p>
            <a:r>
              <a:rPr lang="en-US" dirty="0"/>
              <a:t>Morse Metal Devil circular saws:</a:t>
            </a:r>
          </a:p>
          <a:p>
            <a:pPr lvl="1">
              <a:buFont typeface="Arial" panose="020B0604020202020204" pitchFamily="34" charset="0"/>
              <a:buChar char="+"/>
            </a:pPr>
            <a:r>
              <a:rPr lang="en-US" dirty="0"/>
              <a:t>They cut cool: The specialized metallurgy of the carbide tips means minimal heat is transferred to the inner plate, so the freshly cut metal edges are cool to the touch</a:t>
            </a:r>
          </a:p>
          <a:p>
            <a:pPr lvl="1">
              <a:buFont typeface="Arial" panose="020B0604020202020204" pitchFamily="34" charset="0"/>
              <a:buChar char="+"/>
            </a:pPr>
            <a:r>
              <a:rPr lang="en-US" dirty="0"/>
              <a:t>They cut faster: 12 seconds to go through 6” x ¼” thick steel</a:t>
            </a:r>
          </a:p>
          <a:p>
            <a:pPr lvl="1">
              <a:buFont typeface="Arial" panose="020B0604020202020204" pitchFamily="34" charset="0"/>
              <a:buChar char="+"/>
            </a:pPr>
            <a:r>
              <a:rPr lang="en-US" dirty="0"/>
              <a:t>They cut longer: Tungsten carbide and titanium carbide tips brazed to the teeth of a  hardened steel plate offer exceptional wear resistance and more cuts over the life of the blade.</a:t>
            </a:r>
          </a:p>
        </p:txBody>
      </p:sp>
    </p:spTree>
    <p:extLst>
      <p:ext uri="{BB962C8B-B14F-4D97-AF65-F5344CB8AC3E}">
        <p14:creationId xmlns:p14="http://schemas.microsoft.com/office/powerpoint/2010/main" val="273573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dirty="0"/>
              <a:t>Use a Metal Devil saw for cutting a wide range of materials from aluminum, to mild steels and even stainless steel.  They can make straight or angled cuts that are clean and weldable with no secondary finishing required.</a:t>
            </a:r>
          </a:p>
          <a:p>
            <a:endParaRPr lang="en-US" dirty="0"/>
          </a:p>
          <a:p>
            <a:r>
              <a:rPr lang="en-US" dirty="0"/>
              <a:t>These saws are much different than wood cutting circular saws.  </a:t>
            </a:r>
          </a:p>
          <a:p>
            <a:pPr marL="171450" indent="-171450">
              <a:buFont typeface="Arial" panose="020B0604020202020204" pitchFamily="34" charset="0"/>
              <a:buChar char="•"/>
            </a:pPr>
            <a:r>
              <a:rPr lang="en-US" dirty="0"/>
              <a:t>They run at a lower RPM than wood cutting circular saws.  This lower speed is optimum for the mechanics of metal cutting.</a:t>
            </a:r>
          </a:p>
          <a:p>
            <a:pPr marL="171450" indent="-171450">
              <a:buFont typeface="Arial" panose="020B0604020202020204" pitchFamily="34" charset="0"/>
              <a:buChar char="•"/>
            </a:pPr>
            <a:r>
              <a:rPr lang="en-US" dirty="0"/>
              <a:t>These metal cutting tools also have guarding and chip containment features that prevent the hot metal chips from burning the user.</a:t>
            </a:r>
          </a:p>
        </p:txBody>
      </p:sp>
    </p:spTree>
    <p:extLst>
      <p:ext uri="{BB962C8B-B14F-4D97-AF65-F5344CB8AC3E}">
        <p14:creationId xmlns:p14="http://schemas.microsoft.com/office/powerpoint/2010/main" val="127430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pPr marL="0" indent="0" eaLnBrk="1" hangingPunct="1">
              <a:buNone/>
            </a:pPr>
            <a:r>
              <a:rPr lang="en-US" altLang="en-US" sz="2000" dirty="0"/>
              <a:t>Morse offers 3 metal-cutting saws: </a:t>
            </a:r>
          </a:p>
        </p:txBody>
      </p:sp>
    </p:spTree>
    <p:extLst>
      <p:ext uri="{BB962C8B-B14F-4D97-AF65-F5344CB8AC3E}">
        <p14:creationId xmlns:p14="http://schemas.microsoft.com/office/powerpoint/2010/main" val="308751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913758"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en-US" sz="2000" dirty="0"/>
              <a:t>The 7” Side-Wind saw w</a:t>
            </a:r>
            <a:r>
              <a:rPr lang="en-US" altLang="en-US" sz="1800" dirty="0"/>
              <a:t>orks with 7-inch or 7-1/4 in. blades. This saw is preferred by construction trades because of its versatility and light weight portability.  It has a 2-3/8” maximum cutting reach and ¼” maximum material thickness. </a:t>
            </a:r>
          </a:p>
        </p:txBody>
      </p:sp>
    </p:spTree>
    <p:extLst>
      <p:ext uri="{BB962C8B-B14F-4D97-AF65-F5344CB8AC3E}">
        <p14:creationId xmlns:p14="http://schemas.microsoft.com/office/powerpoint/2010/main" val="226984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913758"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en-US" sz="2000" dirty="0"/>
              <a:t>The 9” Worm Gear saw has a 3-1/4” maximum cutting reach. This saw is best for fabricators and shops who need a heavy-duty saw to cut steel plate and larger structural shapes.  It cuts a 3/8” maximum material thickness. </a:t>
            </a:r>
          </a:p>
        </p:txBody>
      </p:sp>
    </p:spTree>
    <p:extLst>
      <p:ext uri="{BB962C8B-B14F-4D97-AF65-F5344CB8AC3E}">
        <p14:creationId xmlns:p14="http://schemas.microsoft.com/office/powerpoint/2010/main" val="70821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913758"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en-US" sz="2000" dirty="0"/>
              <a:t>The 14” Chop Saw is a powerful and versatile saw that is used everywhere from construction sites to shops. </a:t>
            </a:r>
          </a:p>
          <a:p>
            <a:pPr marL="456880" marR="0" lvl="1" indent="0" algn="l" defTabSz="913758"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sz="2000" dirty="0"/>
              <a:t>For 90-degree cutting, it can cut up to 5 1/8 inch diameter rounds and 4 ¾ by 4 ¾-inch squares.  It can cut rectangular parts that are 3 ¾ by 7 ¼ inches. </a:t>
            </a:r>
          </a:p>
          <a:p>
            <a:pPr lvl="1" eaLnBrk="1" hangingPunct="1">
              <a:buFont typeface="Wingdings" panose="05000000000000000000" pitchFamily="2" charset="2"/>
              <a:buChar char="Ø"/>
            </a:pPr>
            <a:r>
              <a:rPr lang="en-US" dirty="0"/>
              <a:t>When set for a 45-degree cut, it can cut up to 4 1/8 inch diameter rounds and 3 ½ by 3 ½ inch squares.  It can cut rectangular parts that are 3 1/8 by 3 1/8 inches in size.</a:t>
            </a:r>
          </a:p>
        </p:txBody>
      </p:sp>
    </p:spTree>
    <p:extLst>
      <p:ext uri="{BB962C8B-B14F-4D97-AF65-F5344CB8AC3E}">
        <p14:creationId xmlns:p14="http://schemas.microsoft.com/office/powerpoint/2010/main" val="202897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3"/>
          <p:cNvSpPr txBox="1">
            <a:spLocks/>
          </p:cNvSpPr>
          <p:nvPr userDrawn="1"/>
        </p:nvSpPr>
        <p:spPr>
          <a:xfrm>
            <a:off x="768684" y="6400800"/>
            <a:ext cx="1049422" cy="147386"/>
          </a:xfrm>
          <a:prstGeom prst="rect">
            <a:avLst/>
          </a:prstGeom>
        </p:spPr>
        <p:txBody>
          <a:bodyPr vert="horz" lIns="0" tIns="0" rIns="0" bIns="0" rtlCol="0" anchor="ctr"/>
          <a:lstStyle>
            <a:defPPr>
              <a:defRPr lang="en-US"/>
            </a:defPPr>
            <a:lvl1pPr marL="0" algn="l" defTabSz="913758" rtl="0" eaLnBrk="1" latinLnBrk="0" hangingPunct="1">
              <a:defRPr sz="800" kern="1200">
                <a:solidFill>
                  <a:schemeClr val="tx1">
                    <a:tint val="75000"/>
                  </a:schemeClr>
                </a:solidFill>
                <a:latin typeface="Arial"/>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a:lstStyle>
          <a:p>
            <a:fld id="{870319DB-1F35-D347-8683-0425164C8BFD}" type="datetimeFigureOut">
              <a:rPr lang="en-US" smtClean="0"/>
              <a:pPr/>
              <a:t>6/1/2020</a:t>
            </a:fld>
            <a:endParaRPr lang="en-US" dirty="0"/>
          </a:p>
        </p:txBody>
      </p:sp>
      <p:sp>
        <p:nvSpPr>
          <p:cNvPr id="8" name="Slide Number Placeholder 5"/>
          <p:cNvSpPr txBox="1">
            <a:spLocks/>
          </p:cNvSpPr>
          <p:nvPr userDrawn="1"/>
        </p:nvSpPr>
        <p:spPr>
          <a:xfrm>
            <a:off x="7640053" y="6400801"/>
            <a:ext cx="815473" cy="147385"/>
          </a:xfrm>
          <a:prstGeom prst="rect">
            <a:avLst/>
          </a:prstGeom>
        </p:spPr>
        <p:txBody>
          <a:bodyPr vert="horz" lIns="0" tIns="0" rIns="0" bIns="0" rtlCol="0" anchor="ctr"/>
          <a:lstStyle>
            <a:defPPr>
              <a:defRPr lang="en-US"/>
            </a:defPPr>
            <a:lvl1pPr marL="0" algn="r" defTabSz="913758" rtl="0" eaLnBrk="1" latinLnBrk="0" hangingPunct="1">
              <a:defRPr sz="800" kern="1200">
                <a:solidFill>
                  <a:schemeClr val="tx1"/>
                </a:solidFill>
                <a:latin typeface="Arial"/>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a:lstStyle>
          <a:p>
            <a:fld id="{861DD2D3-67F9-2849-9BFF-7FC7F12B8C66}" type="slidenum">
              <a:rPr lang="en-US" smtClean="0"/>
              <a:pPr/>
              <a:t>‹#›</a:t>
            </a:fld>
            <a:endParaRPr lang="en-US" dirty="0"/>
          </a:p>
        </p:txBody>
      </p:sp>
    </p:spTree>
    <p:extLst>
      <p:ext uri="{BB962C8B-B14F-4D97-AF65-F5344CB8AC3E}">
        <p14:creationId xmlns:p14="http://schemas.microsoft.com/office/powerpoint/2010/main" val="359417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lvl1pPr algn="l">
              <a:defRPr sz="3200">
                <a:solidFill>
                  <a:schemeClr val="bg1"/>
                </a:solidFill>
                <a:effectLst>
                  <a:outerShdw blurRad="38100" dist="38100" dir="2700000" algn="tl">
                    <a:srgbClr val="000000">
                      <a:alpha val="43137"/>
                    </a:srgbClr>
                  </a:outerShdw>
                </a:effectLst>
                <a:latin typeface="Myriad Pro"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489" y="1599640"/>
            <a:ext cx="8229023" cy="4527176"/>
          </a:xfrm>
          <a:prstGeom prst="rect">
            <a:avLst/>
          </a:prstGeom>
        </p:spPr>
        <p:txBody>
          <a:bodyPr lIns="82058" tIns="41029" rIns="82058" bIns="410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124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5211" y="47668"/>
            <a:ext cx="7793789" cy="3870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15211" y="1437106"/>
            <a:ext cx="7793790" cy="46890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684" y="6400800"/>
            <a:ext cx="1049422" cy="147386"/>
          </a:xfrm>
          <a:prstGeom prst="rect">
            <a:avLst/>
          </a:prstGeom>
        </p:spPr>
        <p:txBody>
          <a:bodyPr vert="horz" lIns="0" tIns="0" rIns="0" bIns="0" rtlCol="0" anchor="ctr"/>
          <a:lstStyle>
            <a:lvl1pPr algn="l">
              <a:defRPr sz="800">
                <a:solidFill>
                  <a:schemeClr val="tx1">
                    <a:tint val="75000"/>
                  </a:schemeClr>
                </a:solidFill>
                <a:latin typeface="Arial"/>
              </a:defRPr>
            </a:lvl1pPr>
          </a:lstStyle>
          <a:p>
            <a:fld id="{870319DB-1F35-D347-8683-0425164C8BFD}" type="datetimeFigureOut">
              <a:rPr lang="en-US" smtClean="0"/>
              <a:pPr/>
              <a:t>6/1/2020</a:t>
            </a:fld>
            <a:endParaRPr lang="en-US" dirty="0"/>
          </a:p>
        </p:txBody>
      </p:sp>
      <p:sp>
        <p:nvSpPr>
          <p:cNvPr id="6" name="Slide Number Placeholder 5"/>
          <p:cNvSpPr>
            <a:spLocks noGrp="1"/>
          </p:cNvSpPr>
          <p:nvPr>
            <p:ph type="sldNum" sz="quarter" idx="4"/>
          </p:nvPr>
        </p:nvSpPr>
        <p:spPr>
          <a:xfrm>
            <a:off x="7640053" y="6400801"/>
            <a:ext cx="815473" cy="147385"/>
          </a:xfrm>
          <a:prstGeom prst="rect">
            <a:avLst/>
          </a:prstGeom>
        </p:spPr>
        <p:txBody>
          <a:bodyPr vert="horz" lIns="0" tIns="0" rIns="0" bIns="0" rtlCol="0" anchor="ctr"/>
          <a:lstStyle>
            <a:lvl1pPr algn="r">
              <a:defRPr sz="800">
                <a:solidFill>
                  <a:schemeClr val="tx1"/>
                </a:solidFill>
                <a:latin typeface="Arial"/>
              </a:defRPr>
            </a:lvl1pPr>
          </a:lstStyle>
          <a:p>
            <a:fld id="{861DD2D3-67F9-2849-9BFF-7FC7F12B8C66}" type="slidenum">
              <a:rPr lang="en-US" smtClean="0"/>
              <a:pPr/>
              <a:t>‹#›</a:t>
            </a:fld>
            <a:endParaRPr lang="en-US" dirty="0"/>
          </a:p>
        </p:txBody>
      </p:sp>
    </p:spTree>
    <p:extLst>
      <p:ext uri="{BB962C8B-B14F-4D97-AF65-F5344CB8AC3E}">
        <p14:creationId xmlns:p14="http://schemas.microsoft.com/office/powerpoint/2010/main" val="2461575249"/>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dt="0"/>
  <p:txStyles>
    <p:titleStyle>
      <a:lvl1pPr algn="l" defTabSz="457200" rtl="0" eaLnBrk="1" latinLnBrk="0" hangingPunct="1">
        <a:spcBef>
          <a:spcPct val="0"/>
        </a:spcBef>
        <a:buNone/>
        <a:defRPr sz="2400" b="1" i="0" kern="1200" cap="all" baseline="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s://www.youtube.com/user/TheMKMorseCompany/videos" TargetMode="Externa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hyperlink" Target="https://www.youtube.com/user/TheMKMorseCompany" TargetMode="External"/><Relationship Id="rId5" Type="http://schemas.openxmlformats.org/officeDocument/2006/relationships/hyperlink" Target="http://www.mkmorse.com/"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4.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nvSpPr>
        <p:spPr bwMode="auto">
          <a:xfrm>
            <a:off x="484909" y="6320118"/>
            <a:ext cx="8175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03" tIns="41000" rIns="82003" bIns="41000"/>
          <a:lstStyle/>
          <a:p>
            <a:endParaRPr lang="en-US" dirty="0"/>
          </a:p>
        </p:txBody>
      </p:sp>
      <p:sp>
        <p:nvSpPr>
          <p:cNvPr id="7172" name="Text Box 5"/>
          <p:cNvSpPr txBox="1">
            <a:spLocks noChangeArrowheads="1"/>
          </p:cNvSpPr>
          <p:nvPr/>
        </p:nvSpPr>
        <p:spPr bwMode="auto">
          <a:xfrm>
            <a:off x="1871085" y="1882588"/>
            <a:ext cx="5403273" cy="421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994" tIns="40995" rIns="81994" bIns="40995">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spcBef>
                <a:spcPct val="50000"/>
              </a:spcBef>
            </a:pPr>
            <a:endParaRPr lang="en-US" altLang="en-US" sz="2200" baseline="0" dirty="0">
              <a:solidFill>
                <a:schemeClr val="tx1"/>
              </a:solidFill>
              <a:latin typeface="Bauhaus 93" pitchFamily="82" charset="0"/>
            </a:endParaRPr>
          </a:p>
        </p:txBody>
      </p:sp>
      <p:sp>
        <p:nvSpPr>
          <p:cNvPr id="7173" name="Line 6"/>
          <p:cNvSpPr>
            <a:spLocks noChangeShapeType="1"/>
          </p:cNvSpPr>
          <p:nvPr/>
        </p:nvSpPr>
        <p:spPr bwMode="auto">
          <a:xfrm>
            <a:off x="4572000" y="-5782232"/>
            <a:ext cx="0" cy="1290917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003" tIns="41000" rIns="82003" bIns="41000"/>
          <a:lstStyle/>
          <a:p>
            <a:endParaRPr lang="en-US" dirty="0"/>
          </a:p>
        </p:txBody>
      </p:sp>
      <p:sp>
        <p:nvSpPr>
          <p:cNvPr id="7174" name="Rectangle 3"/>
          <p:cNvSpPr txBox="1">
            <a:spLocks noChangeArrowheads="1"/>
          </p:cNvSpPr>
          <p:nvPr/>
        </p:nvSpPr>
        <p:spPr bwMode="auto">
          <a:xfrm>
            <a:off x="1524721" y="2872628"/>
            <a:ext cx="6096000" cy="147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r>
              <a:rPr lang="en-US" altLang="en-US" sz="4300" b="1" baseline="0" dirty="0">
                <a:solidFill>
                  <a:srgbClr val="A80000"/>
                </a:solidFill>
              </a:rPr>
              <a:t>Metal Devil Circular Saws</a:t>
            </a:r>
          </a:p>
        </p:txBody>
      </p:sp>
      <p:pic>
        <p:nvPicPr>
          <p:cNvPr id="6" name="Picture 5">
            <a:extLst>
              <a:ext uri="{FF2B5EF4-FFF2-40B4-BE49-F238E27FC236}">
                <a16:creationId xmlns:a16="http://schemas.microsoft.com/office/drawing/2014/main" id="{9E493B4D-EB6A-4F20-901B-A3FF287981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5272" y="1484751"/>
            <a:ext cx="3274898" cy="1440955"/>
          </a:xfrm>
          <a:prstGeom prst="rect">
            <a:avLst/>
          </a:prstGeom>
        </p:spPr>
      </p:pic>
      <p:pic>
        <p:nvPicPr>
          <p:cNvPr id="7" name="Picture 6">
            <a:extLst>
              <a:ext uri="{FF2B5EF4-FFF2-40B4-BE49-F238E27FC236}">
                <a16:creationId xmlns:a16="http://schemas.microsoft.com/office/drawing/2014/main" id="{BC24E5CF-593B-4C03-AFCB-D1E25AC1EE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721" y="4334933"/>
            <a:ext cx="3810000" cy="2142067"/>
          </a:xfrm>
          <a:prstGeom prst="rect">
            <a:avLst/>
          </a:prstGeom>
        </p:spPr>
      </p:pic>
      <p:pic>
        <p:nvPicPr>
          <p:cNvPr id="2" name="Metal Devil Machines - Script 01">
            <a:hlinkClick r:id="" action="ppaction://media"/>
            <a:extLst>
              <a:ext uri="{FF2B5EF4-FFF2-40B4-BE49-F238E27FC236}">
                <a16:creationId xmlns:a16="http://schemas.microsoft.com/office/drawing/2014/main" id="{5806DA66-5720-49A0-B22D-445CE3A4DCB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03700" y="6481763"/>
            <a:ext cx="609600" cy="609600"/>
          </a:xfrm>
          <a:prstGeom prst="rect">
            <a:avLst/>
          </a:prstGeom>
        </p:spPr>
      </p:pic>
    </p:spTree>
    <p:extLst>
      <p:ext uri="{BB962C8B-B14F-4D97-AF65-F5344CB8AC3E}">
        <p14:creationId xmlns:p14="http://schemas.microsoft.com/office/powerpoint/2010/main" val="319398577"/>
      </p:ext>
    </p:extLst>
  </p:cSld>
  <p:clrMapOvr>
    <a:masterClrMapping/>
  </p:clrMapOvr>
  <mc:AlternateContent xmlns:mc="http://schemas.openxmlformats.org/markup-compatibility/2006">
    <mc:Choice xmlns:p14="http://schemas.microsoft.com/office/powerpoint/2010/main" Requires="p14">
      <p:transition spd="slow" p14:dur="2000" advTm="12170"/>
    </mc:Choice>
    <mc:Fallback>
      <p:transition spd="slow" advTm="12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023" cy="1143000"/>
          </a:xfrm>
        </p:spPr>
        <p:txBody>
          <a:bodyPr/>
          <a:lstStyle/>
          <a:p>
            <a:pPr defTabSz="820769">
              <a:defRPr/>
            </a:pPr>
            <a:r>
              <a:rPr lang="en-US" b="1" dirty="0">
                <a:solidFill>
                  <a:schemeClr val="bg1"/>
                </a:solidFill>
              </a:rPr>
              <a:t>Machine Basics</a:t>
            </a:r>
          </a:p>
        </p:txBody>
      </p:sp>
      <p:sp>
        <p:nvSpPr>
          <p:cNvPr id="14339" name="Content Placeholder 4"/>
          <p:cNvSpPr>
            <a:spLocks noGrp="1"/>
          </p:cNvSpPr>
          <p:nvPr>
            <p:ph idx="1"/>
          </p:nvPr>
        </p:nvSpPr>
        <p:spPr bwMode="auto">
          <a:xfrm>
            <a:off x="838200" y="1524000"/>
            <a:ext cx="7543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normAutofit/>
          </a:bodyPr>
          <a:lstStyle/>
          <a:p>
            <a:pPr eaLnBrk="1" hangingPunct="1">
              <a:buFont typeface="Wingdings" panose="05000000000000000000" pitchFamily="2" charset="2"/>
              <a:buChar char="§"/>
            </a:pPr>
            <a:r>
              <a:rPr lang="en-US" altLang="en-US" sz="2400" dirty="0"/>
              <a:t>Be sure the machine is within the RPM limitations of the blade to be used</a:t>
            </a:r>
          </a:p>
          <a:p>
            <a:pPr eaLnBrk="1" hangingPunct="1">
              <a:buFont typeface="Wingdings" panose="05000000000000000000" pitchFamily="2" charset="2"/>
              <a:buChar char="§"/>
            </a:pPr>
            <a:r>
              <a:rPr lang="en-US" altLang="en-US" sz="2400" dirty="0"/>
              <a:t>Set the cutting depth as deep as possible for hand-held machines.</a:t>
            </a:r>
          </a:p>
          <a:p>
            <a:pPr eaLnBrk="1" hangingPunct="1">
              <a:buFont typeface="Wingdings" panose="05000000000000000000" pitchFamily="2" charset="2"/>
              <a:buChar char="§"/>
            </a:pPr>
            <a:r>
              <a:rPr lang="en-US" altLang="en-US" sz="2400" dirty="0"/>
              <a:t>For chop saws, use V-Blocks whenever possible</a:t>
            </a:r>
          </a:p>
          <a:p>
            <a:pPr>
              <a:buFont typeface="Wingdings" panose="05000000000000000000" pitchFamily="2" charset="2"/>
              <a:buChar char="§"/>
            </a:pPr>
            <a:r>
              <a:rPr lang="en-US" altLang="en-US" sz="2400" dirty="0"/>
              <a:t>To improve blade life let the blade cool between cuts/passes</a:t>
            </a:r>
          </a:p>
          <a:p>
            <a:pPr>
              <a:buFont typeface="Wingdings" panose="05000000000000000000" pitchFamily="2" charset="2"/>
              <a:buChar char="§"/>
            </a:pPr>
            <a:r>
              <a:rPr lang="en-US" altLang="en-US" sz="2400" dirty="0"/>
              <a:t>All the heat of the cut is in the chips, so be sure to clean the chip-catcher </a:t>
            </a:r>
            <a:r>
              <a:rPr lang="en-US" altLang="en-US" sz="2400" u="sng" dirty="0"/>
              <a:t>regularly</a:t>
            </a:r>
            <a:endParaRPr lang="en-US" altLang="en-US" sz="2400" dirty="0">
              <a:solidFill>
                <a:srgbClr val="FF0000"/>
              </a:solidFill>
            </a:endParaRPr>
          </a:p>
          <a:p>
            <a:pPr eaLnBrk="1" hangingPunct="1">
              <a:buFont typeface="Wingdings" panose="05000000000000000000" pitchFamily="2" charset="2"/>
              <a:buChar char="§"/>
            </a:pPr>
            <a:endParaRPr lang="en-US" altLang="en-US" sz="2400" dirty="0"/>
          </a:p>
        </p:txBody>
      </p:sp>
      <p:pic>
        <p:nvPicPr>
          <p:cNvPr id="5" name="Picture 4">
            <a:extLst>
              <a:ext uri="{FF2B5EF4-FFF2-40B4-BE49-F238E27FC236}">
                <a16:creationId xmlns:a16="http://schemas.microsoft.com/office/drawing/2014/main" id="{845BEB34-D9E1-4E2A-B7DF-1D5D51779AA3}"/>
              </a:ext>
            </a:extLst>
          </p:cNvPr>
          <p:cNvPicPr>
            <a:picLocks noChangeAspect="1"/>
          </p:cNvPicPr>
          <p:nvPr/>
        </p:nvPicPr>
        <p:blipFill>
          <a:blip r:embed="rId5"/>
          <a:stretch>
            <a:fillRect/>
          </a:stretch>
        </p:blipFill>
        <p:spPr>
          <a:xfrm>
            <a:off x="6882494" y="110118"/>
            <a:ext cx="1537275" cy="1532364"/>
          </a:xfrm>
          <a:prstGeom prst="rect">
            <a:avLst/>
          </a:prstGeom>
        </p:spPr>
      </p:pic>
      <p:pic>
        <p:nvPicPr>
          <p:cNvPr id="2" name="Metal Devil Machines - Script 10">
            <a:hlinkClick r:id="" action="ppaction://media"/>
            <a:extLst>
              <a:ext uri="{FF2B5EF4-FFF2-40B4-BE49-F238E27FC236}">
                <a16:creationId xmlns:a16="http://schemas.microsoft.com/office/drawing/2014/main" id="{4F1CD473-4DF5-4089-911C-86F3C3BCA9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9113" y="6015038"/>
            <a:ext cx="609600" cy="609600"/>
          </a:xfrm>
          <a:prstGeom prst="rect">
            <a:avLst/>
          </a:prstGeom>
        </p:spPr>
      </p:pic>
    </p:spTree>
    <p:extLst>
      <p:ext uri="{BB962C8B-B14F-4D97-AF65-F5344CB8AC3E}">
        <p14:creationId xmlns:p14="http://schemas.microsoft.com/office/powerpoint/2010/main" val="3243400988"/>
      </p:ext>
    </p:extLst>
  </p:cSld>
  <p:clrMapOvr>
    <a:masterClrMapping/>
  </p:clrMapOvr>
  <mc:AlternateContent xmlns:mc="http://schemas.openxmlformats.org/markup-compatibility/2006">
    <mc:Choice xmlns:p14="http://schemas.microsoft.com/office/powerpoint/2010/main" Requires="p14">
      <p:transition spd="slow" p14:dur="2000" advTm="57800"/>
    </mc:Choice>
    <mc:Fallback>
      <p:transition spd="slow" advTm="57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8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78BB-0A78-4CA7-9EE0-782A590875FE}"/>
              </a:ext>
            </a:extLst>
          </p:cNvPr>
          <p:cNvSpPr>
            <a:spLocks noGrp="1"/>
          </p:cNvSpPr>
          <p:nvPr>
            <p:ph type="title"/>
          </p:nvPr>
        </p:nvSpPr>
        <p:spPr/>
        <p:txBody>
          <a:bodyPr/>
          <a:lstStyle/>
          <a:p>
            <a:r>
              <a:rPr lang="en-US" dirty="0"/>
              <a:t>Sales Tools</a:t>
            </a:r>
          </a:p>
        </p:txBody>
      </p:sp>
      <p:sp>
        <p:nvSpPr>
          <p:cNvPr id="3" name="Content Placeholder 2">
            <a:extLst>
              <a:ext uri="{FF2B5EF4-FFF2-40B4-BE49-F238E27FC236}">
                <a16:creationId xmlns:a16="http://schemas.microsoft.com/office/drawing/2014/main" id="{354AAE4A-6B8B-4C0E-A40D-B52D4F9F327F}"/>
              </a:ext>
            </a:extLst>
          </p:cNvPr>
          <p:cNvSpPr>
            <a:spLocks noGrp="1"/>
          </p:cNvSpPr>
          <p:nvPr>
            <p:ph idx="1"/>
          </p:nvPr>
        </p:nvSpPr>
        <p:spPr>
          <a:xfrm>
            <a:off x="838200" y="1524000"/>
            <a:ext cx="7848312" cy="4527176"/>
          </a:xfrm>
        </p:spPr>
        <p:txBody>
          <a:bodyPr>
            <a:normAutofit/>
          </a:bodyPr>
          <a:lstStyle/>
          <a:p>
            <a:pPr marL="0" indent="0">
              <a:buNone/>
            </a:pPr>
            <a:r>
              <a:rPr lang="en-US" sz="3200" b="1" dirty="0"/>
              <a:t>Digital</a:t>
            </a:r>
          </a:p>
        </p:txBody>
      </p:sp>
      <p:sp>
        <p:nvSpPr>
          <p:cNvPr id="4" name="Rectangle 3">
            <a:extLst>
              <a:ext uri="{FF2B5EF4-FFF2-40B4-BE49-F238E27FC236}">
                <a16:creationId xmlns:a16="http://schemas.microsoft.com/office/drawing/2014/main" id="{24F0D007-3AD8-4B28-A47B-D8C2301505E8}"/>
              </a:ext>
            </a:extLst>
          </p:cNvPr>
          <p:cNvSpPr/>
          <p:nvPr/>
        </p:nvSpPr>
        <p:spPr>
          <a:xfrm>
            <a:off x="1490614" y="2685588"/>
            <a:ext cx="4779889" cy="461665"/>
          </a:xfrm>
          <a:prstGeom prst="rect">
            <a:avLst/>
          </a:prstGeom>
        </p:spPr>
        <p:txBody>
          <a:bodyPr wrap="square">
            <a:spAutoFit/>
          </a:bodyPr>
          <a:lstStyle/>
          <a:p>
            <a:r>
              <a:rPr lang="en-US" sz="2400" dirty="0">
                <a:hlinkClick r:id="rId5"/>
              </a:rPr>
              <a:t>http://mkmorse.com</a:t>
            </a:r>
            <a:endParaRPr lang="en-US" sz="2400" dirty="0"/>
          </a:p>
        </p:txBody>
      </p:sp>
      <p:sp>
        <p:nvSpPr>
          <p:cNvPr id="5" name="Rectangle 4">
            <a:extLst>
              <a:ext uri="{FF2B5EF4-FFF2-40B4-BE49-F238E27FC236}">
                <a16:creationId xmlns:a16="http://schemas.microsoft.com/office/drawing/2014/main" id="{AA0435E8-9389-4F66-B0BE-D862ADAF20BE}"/>
              </a:ext>
            </a:extLst>
          </p:cNvPr>
          <p:cNvSpPr/>
          <p:nvPr/>
        </p:nvSpPr>
        <p:spPr>
          <a:xfrm>
            <a:off x="1490615" y="3720122"/>
            <a:ext cx="7195897" cy="1569660"/>
          </a:xfrm>
          <a:prstGeom prst="rect">
            <a:avLst/>
          </a:prstGeom>
        </p:spPr>
        <p:txBody>
          <a:bodyPr wrap="square">
            <a:spAutoFit/>
          </a:bodyPr>
          <a:lstStyle/>
          <a:p>
            <a:r>
              <a:rPr lang="en-US" sz="2400" dirty="0"/>
              <a:t>Morse YouTube Channel</a:t>
            </a:r>
            <a:endParaRPr lang="en-US" sz="2400" dirty="0">
              <a:hlinkClick r:id="rId6"/>
            </a:endParaRPr>
          </a:p>
          <a:p>
            <a:r>
              <a:rPr lang="en-US" sz="2400" dirty="0">
                <a:hlinkClick r:id="rId7"/>
              </a:rPr>
              <a:t>https://www.youtube.com/user/TheMKMorseCompany/videos</a:t>
            </a:r>
            <a:endParaRPr lang="en-US" sz="2400" dirty="0"/>
          </a:p>
          <a:p>
            <a:endParaRPr lang="en-US" sz="2400" dirty="0"/>
          </a:p>
        </p:txBody>
      </p:sp>
      <p:sp>
        <p:nvSpPr>
          <p:cNvPr id="6" name="TextBox 5">
            <a:extLst>
              <a:ext uri="{FF2B5EF4-FFF2-40B4-BE49-F238E27FC236}">
                <a16:creationId xmlns:a16="http://schemas.microsoft.com/office/drawing/2014/main" id="{293CDDDE-752C-401B-8BC5-6E25F3ACB39E}"/>
              </a:ext>
            </a:extLst>
          </p:cNvPr>
          <p:cNvSpPr txBox="1"/>
          <p:nvPr/>
        </p:nvSpPr>
        <p:spPr>
          <a:xfrm>
            <a:off x="1066800" y="2209800"/>
            <a:ext cx="5023986" cy="461665"/>
          </a:xfrm>
          <a:prstGeom prst="rect">
            <a:avLst/>
          </a:prstGeom>
          <a:noFill/>
        </p:spPr>
        <p:txBody>
          <a:bodyPr wrap="square" rtlCol="0">
            <a:spAutoFit/>
          </a:bodyPr>
          <a:lstStyle/>
          <a:p>
            <a:r>
              <a:rPr lang="en-US" sz="2400" dirty="0"/>
              <a:t>Morse Web Site</a:t>
            </a:r>
          </a:p>
        </p:txBody>
      </p:sp>
      <p:sp>
        <p:nvSpPr>
          <p:cNvPr id="10" name="TextBox 9">
            <a:extLst>
              <a:ext uri="{FF2B5EF4-FFF2-40B4-BE49-F238E27FC236}">
                <a16:creationId xmlns:a16="http://schemas.microsoft.com/office/drawing/2014/main" id="{1054906F-1754-4DC1-A967-28706C187A7F}"/>
              </a:ext>
            </a:extLst>
          </p:cNvPr>
          <p:cNvSpPr txBox="1"/>
          <p:nvPr/>
        </p:nvSpPr>
        <p:spPr>
          <a:xfrm>
            <a:off x="1066800" y="3244334"/>
            <a:ext cx="5023986" cy="461665"/>
          </a:xfrm>
          <a:prstGeom prst="rect">
            <a:avLst/>
          </a:prstGeom>
          <a:noFill/>
        </p:spPr>
        <p:txBody>
          <a:bodyPr wrap="square" rtlCol="0">
            <a:spAutoFit/>
          </a:bodyPr>
          <a:lstStyle/>
          <a:p>
            <a:r>
              <a:rPr lang="en-US" sz="2400" dirty="0"/>
              <a:t>Videos</a:t>
            </a:r>
          </a:p>
        </p:txBody>
      </p:sp>
      <p:pic>
        <p:nvPicPr>
          <p:cNvPr id="7" name="Metal Devil Machines - Script 11">
            <a:hlinkClick r:id="" action="ppaction://media"/>
            <a:extLst>
              <a:ext uri="{FF2B5EF4-FFF2-40B4-BE49-F238E27FC236}">
                <a16:creationId xmlns:a16="http://schemas.microsoft.com/office/drawing/2014/main" id="{FCB41F67-24A1-4AEE-AED7-98D5A3359F1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57675" y="6051550"/>
            <a:ext cx="609600" cy="609600"/>
          </a:xfrm>
          <a:prstGeom prst="rect">
            <a:avLst/>
          </a:prstGeom>
        </p:spPr>
      </p:pic>
    </p:spTree>
    <p:extLst>
      <p:ext uri="{BB962C8B-B14F-4D97-AF65-F5344CB8AC3E}">
        <p14:creationId xmlns:p14="http://schemas.microsoft.com/office/powerpoint/2010/main" val="2448116015"/>
      </p:ext>
    </p:extLst>
  </p:cSld>
  <p:clrMapOvr>
    <a:masterClrMapping/>
  </p:clrMapOvr>
  <mc:AlternateContent xmlns:mc="http://schemas.openxmlformats.org/markup-compatibility/2006">
    <mc:Choice xmlns:p14="http://schemas.microsoft.com/office/powerpoint/2010/main" Requires="p14">
      <p:transition spd="slow" p14:dur="2000" advTm="8600"/>
    </mc:Choice>
    <mc:Fallback>
      <p:transition spd="slow" advTm="8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D2B5-DC0C-426F-94E0-56FF873E7FA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C8E4F5B-DF17-4C4E-B668-E900BC345F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4551" y="1713351"/>
            <a:ext cx="3274898" cy="1440955"/>
          </a:xfrm>
          <a:prstGeom prst="rect">
            <a:avLst/>
          </a:prstGeom>
        </p:spPr>
      </p:pic>
      <p:sp>
        <p:nvSpPr>
          <p:cNvPr id="5" name="Rectangle 3">
            <a:extLst>
              <a:ext uri="{FF2B5EF4-FFF2-40B4-BE49-F238E27FC236}">
                <a16:creationId xmlns:a16="http://schemas.microsoft.com/office/drawing/2014/main" id="{90F7AB70-BFBF-41E0-B166-61CC6362D52D}"/>
              </a:ext>
            </a:extLst>
          </p:cNvPr>
          <p:cNvSpPr txBox="1">
            <a:spLocks noChangeArrowheads="1"/>
          </p:cNvSpPr>
          <p:nvPr/>
        </p:nvSpPr>
        <p:spPr bwMode="auto">
          <a:xfrm>
            <a:off x="1105628" y="3230505"/>
            <a:ext cx="6934187" cy="14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r>
              <a:rPr lang="en-US" altLang="en-US" sz="4300" b="1" baseline="0" dirty="0">
                <a:solidFill>
                  <a:srgbClr val="A80000"/>
                </a:solidFill>
              </a:rPr>
              <a:t>Metal Devil Circular Saws</a:t>
            </a:r>
          </a:p>
        </p:txBody>
      </p:sp>
      <p:sp>
        <p:nvSpPr>
          <p:cNvPr id="6" name="Rectangle 5">
            <a:extLst>
              <a:ext uri="{FF2B5EF4-FFF2-40B4-BE49-F238E27FC236}">
                <a16:creationId xmlns:a16="http://schemas.microsoft.com/office/drawing/2014/main" id="{CB7231E3-3D8D-44A5-A766-DC8B16BA5766}"/>
              </a:ext>
            </a:extLst>
          </p:cNvPr>
          <p:cNvSpPr/>
          <p:nvPr/>
        </p:nvSpPr>
        <p:spPr>
          <a:xfrm>
            <a:off x="2934551" y="5006516"/>
            <a:ext cx="3384260" cy="769441"/>
          </a:xfrm>
          <a:prstGeom prst="rect">
            <a:avLst/>
          </a:prstGeom>
        </p:spPr>
        <p:txBody>
          <a:bodyPr wrap="none">
            <a:spAutoFit/>
          </a:bodyPr>
          <a:lstStyle/>
          <a:p>
            <a:r>
              <a:rPr lang="en-US" sz="4400" b="1" dirty="0"/>
              <a:t>330-453-8187</a:t>
            </a:r>
          </a:p>
        </p:txBody>
      </p:sp>
      <p:pic>
        <p:nvPicPr>
          <p:cNvPr id="3" name="Metal Devil Machines - Script 12">
            <a:hlinkClick r:id="" action="ppaction://media"/>
            <a:extLst>
              <a:ext uri="{FF2B5EF4-FFF2-40B4-BE49-F238E27FC236}">
                <a16:creationId xmlns:a16="http://schemas.microsoft.com/office/drawing/2014/main" id="{54ED13DD-B992-4E71-A561-F90196821D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62475" y="6230938"/>
            <a:ext cx="609600" cy="609600"/>
          </a:xfrm>
          <a:prstGeom prst="rect">
            <a:avLst/>
          </a:prstGeom>
        </p:spPr>
      </p:pic>
    </p:spTree>
    <p:extLst>
      <p:ext uri="{BB962C8B-B14F-4D97-AF65-F5344CB8AC3E}">
        <p14:creationId xmlns:p14="http://schemas.microsoft.com/office/powerpoint/2010/main" val="806992424"/>
      </p:ext>
    </p:extLst>
  </p:cSld>
  <p:clrMapOvr>
    <a:masterClrMapping/>
  </p:clrMapOvr>
  <mc:AlternateContent xmlns:mc="http://schemas.openxmlformats.org/markup-compatibility/2006">
    <mc:Choice xmlns:p14="http://schemas.microsoft.com/office/powerpoint/2010/main" Requires="p14">
      <p:transition spd="slow" p14:dur="2000" advTm="13600"/>
    </mc:Choice>
    <mc:Fallback>
      <p:transition spd="slow" advTm="13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84DD-34DB-4D22-92B6-7F5F27E9EF56}"/>
              </a:ext>
            </a:extLst>
          </p:cNvPr>
          <p:cNvSpPr>
            <a:spLocks noGrp="1"/>
          </p:cNvSpPr>
          <p:nvPr>
            <p:ph type="title"/>
          </p:nvPr>
        </p:nvSpPr>
        <p:spPr/>
        <p:txBody>
          <a:bodyPr/>
          <a:lstStyle/>
          <a:p>
            <a:r>
              <a:rPr lang="en-US" dirty="0"/>
              <a:t>Training Highlights</a:t>
            </a:r>
          </a:p>
        </p:txBody>
      </p:sp>
      <p:sp>
        <p:nvSpPr>
          <p:cNvPr id="3" name="Content Placeholder 2">
            <a:extLst>
              <a:ext uri="{FF2B5EF4-FFF2-40B4-BE49-F238E27FC236}">
                <a16:creationId xmlns:a16="http://schemas.microsoft.com/office/drawing/2014/main" id="{29EDBAC7-595A-42ED-AC67-D51C96C6D99C}"/>
              </a:ext>
            </a:extLst>
          </p:cNvPr>
          <p:cNvSpPr>
            <a:spLocks noGrp="1"/>
          </p:cNvSpPr>
          <p:nvPr>
            <p:ph idx="1"/>
          </p:nvPr>
        </p:nvSpPr>
        <p:spPr>
          <a:xfrm>
            <a:off x="762000" y="1721224"/>
            <a:ext cx="7848312" cy="4862232"/>
          </a:xfrm>
        </p:spPr>
        <p:txBody>
          <a:bodyPr>
            <a:normAutofit/>
          </a:bodyPr>
          <a:lstStyle/>
          <a:p>
            <a:pPr marL="338138" indent="-338138">
              <a:spcBef>
                <a:spcPts val="1200"/>
              </a:spcBef>
            </a:pPr>
            <a:r>
              <a:rPr lang="en-US" sz="3200" dirty="0"/>
              <a:t>What is a Metal Devil Saw</a:t>
            </a:r>
          </a:p>
          <a:p>
            <a:pPr marL="338138" indent="-338138">
              <a:spcBef>
                <a:spcPts val="1200"/>
              </a:spcBef>
            </a:pPr>
            <a:r>
              <a:rPr lang="en-US" sz="3200" dirty="0"/>
              <a:t>Morse Metal Devil Saw Overview</a:t>
            </a:r>
          </a:p>
          <a:p>
            <a:pPr marL="338138" indent="-338138">
              <a:spcBef>
                <a:spcPts val="1200"/>
              </a:spcBef>
            </a:pPr>
            <a:r>
              <a:rPr lang="en-US" sz="3200" dirty="0"/>
              <a:t>Applications</a:t>
            </a:r>
          </a:p>
          <a:p>
            <a:pPr marL="338138" indent="-338138">
              <a:spcBef>
                <a:spcPts val="1200"/>
              </a:spcBef>
            </a:pPr>
            <a:r>
              <a:rPr lang="en-US" sz="3200" dirty="0"/>
              <a:t>Selling tools</a:t>
            </a:r>
          </a:p>
        </p:txBody>
      </p:sp>
      <p:pic>
        <p:nvPicPr>
          <p:cNvPr id="4" name="Metal Devil Machines - Script 02">
            <a:hlinkClick r:id="" action="ppaction://media"/>
            <a:extLst>
              <a:ext uri="{FF2B5EF4-FFF2-40B4-BE49-F238E27FC236}">
                <a16:creationId xmlns:a16="http://schemas.microsoft.com/office/drawing/2014/main" id="{B9523E09-92F8-4624-96F3-1DD0B30F71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81525" y="6462713"/>
            <a:ext cx="609600" cy="609600"/>
          </a:xfrm>
          <a:prstGeom prst="rect">
            <a:avLst/>
          </a:prstGeom>
        </p:spPr>
      </p:pic>
    </p:spTree>
    <p:extLst>
      <p:ext uri="{BB962C8B-B14F-4D97-AF65-F5344CB8AC3E}">
        <p14:creationId xmlns:p14="http://schemas.microsoft.com/office/powerpoint/2010/main" val="1521250267"/>
      </p:ext>
    </p:extLst>
  </p:cSld>
  <p:clrMapOvr>
    <a:masterClrMapping/>
  </p:clrMapOvr>
  <mc:AlternateContent xmlns:mc="http://schemas.openxmlformats.org/markup-compatibility/2006">
    <mc:Choice xmlns:p14="http://schemas.microsoft.com/office/powerpoint/2010/main" Requires="p14">
      <p:transition spd="slow" p14:dur="2000" advTm="19700"/>
    </mc:Choice>
    <mc:Fallback>
      <p:transition spd="slow" advTm="19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4C08F-CD42-47B7-8D4A-184769DFD550}"/>
              </a:ext>
            </a:extLst>
          </p:cNvPr>
          <p:cNvSpPr>
            <a:spLocks noGrp="1"/>
          </p:cNvSpPr>
          <p:nvPr>
            <p:ph type="title"/>
          </p:nvPr>
        </p:nvSpPr>
        <p:spPr/>
        <p:txBody>
          <a:bodyPr/>
          <a:lstStyle/>
          <a:p>
            <a:r>
              <a:rPr lang="en-US" dirty="0"/>
              <a:t>Metal Cutting History</a:t>
            </a:r>
          </a:p>
        </p:txBody>
      </p:sp>
      <p:sp>
        <p:nvSpPr>
          <p:cNvPr id="3" name="Content Placeholder 2">
            <a:extLst>
              <a:ext uri="{FF2B5EF4-FFF2-40B4-BE49-F238E27FC236}">
                <a16:creationId xmlns:a16="http://schemas.microsoft.com/office/drawing/2014/main" id="{6777F2D8-27FD-4531-9450-9242F0EF89DF}"/>
              </a:ext>
            </a:extLst>
          </p:cNvPr>
          <p:cNvSpPr>
            <a:spLocks noGrp="1"/>
          </p:cNvSpPr>
          <p:nvPr>
            <p:ph idx="1"/>
          </p:nvPr>
        </p:nvSpPr>
        <p:spPr>
          <a:xfrm>
            <a:off x="838200" y="1599640"/>
            <a:ext cx="7467600" cy="4527176"/>
          </a:xfrm>
        </p:spPr>
        <p:txBody>
          <a:bodyPr>
            <a:normAutofit/>
          </a:bodyPr>
          <a:lstStyle/>
          <a:p>
            <a:pPr marL="0" indent="0">
              <a:buNone/>
            </a:pPr>
            <a:r>
              <a:rPr lang="en-US" sz="2400" dirty="0"/>
              <a:t>Abrasive Wheels</a:t>
            </a:r>
          </a:p>
          <a:p>
            <a:r>
              <a:rPr lang="en-US" sz="2400" dirty="0"/>
              <a:t>as the wheel cuts the material, the tiny, sharp abrasive particles are worn off</a:t>
            </a:r>
          </a:p>
        </p:txBody>
      </p:sp>
      <p:pic>
        <p:nvPicPr>
          <p:cNvPr id="6" name="Picture 5">
            <a:extLst>
              <a:ext uri="{FF2B5EF4-FFF2-40B4-BE49-F238E27FC236}">
                <a16:creationId xmlns:a16="http://schemas.microsoft.com/office/drawing/2014/main" id="{FB5C8E2F-8BF1-4EBD-8267-113FE157F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3048000"/>
            <a:ext cx="4953000" cy="2971800"/>
          </a:xfrm>
          <a:prstGeom prst="rect">
            <a:avLst/>
          </a:prstGeom>
        </p:spPr>
      </p:pic>
      <p:pic>
        <p:nvPicPr>
          <p:cNvPr id="4" name="Metal Devil Machines - Script 03">
            <a:hlinkClick r:id="" action="ppaction://media"/>
            <a:extLst>
              <a:ext uri="{FF2B5EF4-FFF2-40B4-BE49-F238E27FC236}">
                <a16:creationId xmlns:a16="http://schemas.microsoft.com/office/drawing/2014/main" id="{EBBB4C47-4836-4E58-A562-97202FEEB60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76725" y="6302375"/>
            <a:ext cx="609600" cy="609600"/>
          </a:xfrm>
          <a:prstGeom prst="rect">
            <a:avLst/>
          </a:prstGeom>
        </p:spPr>
      </p:pic>
    </p:spTree>
    <p:extLst>
      <p:ext uri="{BB962C8B-B14F-4D97-AF65-F5344CB8AC3E}">
        <p14:creationId xmlns:p14="http://schemas.microsoft.com/office/powerpoint/2010/main" val="788747441"/>
      </p:ext>
    </p:extLst>
  </p:cSld>
  <p:clrMapOvr>
    <a:masterClrMapping/>
  </p:clrMapOvr>
  <mc:AlternateContent xmlns:mc="http://schemas.openxmlformats.org/markup-compatibility/2006">
    <mc:Choice xmlns:p14="http://schemas.microsoft.com/office/powerpoint/2010/main" Requires="p14">
      <p:transition spd="slow" p14:dur="2000" advTm="28700"/>
    </mc:Choice>
    <mc:Fallback>
      <p:transition spd="slow" advTm="28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BEC3E58-730D-4E83-BEF9-0E4F6DBAE24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33962" y="2915151"/>
            <a:ext cx="2437993" cy="2421045"/>
          </a:xfrm>
          <a:prstGeom prst="rect">
            <a:avLst/>
          </a:prstGeom>
        </p:spPr>
      </p:pic>
      <p:sp>
        <p:nvSpPr>
          <p:cNvPr id="4" name="Title 3">
            <a:extLst>
              <a:ext uri="{FF2B5EF4-FFF2-40B4-BE49-F238E27FC236}">
                <a16:creationId xmlns:a16="http://schemas.microsoft.com/office/drawing/2014/main" id="{FAC1A3AC-8204-4993-8564-1964F8B9FC29}"/>
              </a:ext>
            </a:extLst>
          </p:cNvPr>
          <p:cNvSpPr>
            <a:spLocks noGrp="1"/>
          </p:cNvSpPr>
          <p:nvPr>
            <p:ph type="title"/>
          </p:nvPr>
        </p:nvSpPr>
        <p:spPr>
          <a:xfrm>
            <a:off x="440309" y="246532"/>
            <a:ext cx="8229023" cy="1143000"/>
          </a:xfrm>
        </p:spPr>
        <p:txBody>
          <a:bodyPr/>
          <a:lstStyle/>
          <a:p>
            <a:r>
              <a:rPr lang="en-US" dirty="0">
                <a:solidFill>
                  <a:schemeClr val="bg1"/>
                </a:solidFill>
              </a:rPr>
              <a:t>Metal Devil Circular Saws</a:t>
            </a:r>
          </a:p>
        </p:txBody>
      </p:sp>
      <p:sp>
        <p:nvSpPr>
          <p:cNvPr id="8" name="Content Placeholder 7">
            <a:extLst>
              <a:ext uri="{FF2B5EF4-FFF2-40B4-BE49-F238E27FC236}">
                <a16:creationId xmlns:a16="http://schemas.microsoft.com/office/drawing/2014/main" id="{F9870029-5563-4790-858E-90B220993C74}"/>
              </a:ext>
            </a:extLst>
          </p:cNvPr>
          <p:cNvSpPr>
            <a:spLocks noGrp="1"/>
          </p:cNvSpPr>
          <p:nvPr>
            <p:ph idx="1"/>
          </p:nvPr>
        </p:nvSpPr>
        <p:spPr/>
        <p:txBody>
          <a:bodyPr>
            <a:normAutofit/>
          </a:bodyPr>
          <a:lstStyle/>
          <a:p>
            <a:r>
              <a:rPr lang="en-US" sz="2000" dirty="0"/>
              <a:t>Cutting metal is more efficient when using Metal Devil circular saws. </a:t>
            </a:r>
          </a:p>
          <a:p>
            <a:endParaRPr lang="en-US" sz="2000" dirty="0"/>
          </a:p>
          <a:p>
            <a:r>
              <a:rPr lang="en-US" sz="2000" dirty="0"/>
              <a:t>Morse Metal Devil circular saws</a:t>
            </a:r>
          </a:p>
          <a:p>
            <a:pPr lvl="1">
              <a:buFont typeface="Arial" panose="020B0604020202020204" pitchFamily="34" charset="0"/>
              <a:buChar char="+"/>
            </a:pPr>
            <a:r>
              <a:rPr lang="en-US" sz="1800" dirty="0"/>
              <a:t>Cut cool </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Cut faster</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Cut longer</a:t>
            </a:r>
          </a:p>
        </p:txBody>
      </p:sp>
      <p:pic>
        <p:nvPicPr>
          <p:cNvPr id="5" name="Picture 4">
            <a:extLst>
              <a:ext uri="{FF2B5EF4-FFF2-40B4-BE49-F238E27FC236}">
                <a16:creationId xmlns:a16="http://schemas.microsoft.com/office/drawing/2014/main" id="{3A7F9169-A5E3-436E-8602-2CD4477A22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576" y="4746268"/>
            <a:ext cx="2819400" cy="1586174"/>
          </a:xfrm>
          <a:prstGeom prst="rect">
            <a:avLst/>
          </a:prstGeom>
        </p:spPr>
      </p:pic>
      <p:pic>
        <p:nvPicPr>
          <p:cNvPr id="9" name="Picture 8">
            <a:extLst>
              <a:ext uri="{FF2B5EF4-FFF2-40B4-BE49-F238E27FC236}">
                <a16:creationId xmlns:a16="http://schemas.microsoft.com/office/drawing/2014/main" id="{4EB446C6-4F55-48B0-9E51-AE92AF1CEA57}"/>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4201" y="3200400"/>
            <a:ext cx="2195436" cy="2186576"/>
          </a:xfrm>
          <a:prstGeom prst="rect">
            <a:avLst/>
          </a:prstGeom>
        </p:spPr>
      </p:pic>
      <p:pic>
        <p:nvPicPr>
          <p:cNvPr id="13" name="Picture 12">
            <a:extLst>
              <a:ext uri="{FF2B5EF4-FFF2-40B4-BE49-F238E27FC236}">
                <a16:creationId xmlns:a16="http://schemas.microsoft.com/office/drawing/2014/main" id="{5A6A122C-F293-4A66-BAE9-C3D07BE13F5C}"/>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4628" y="3494594"/>
            <a:ext cx="1828800" cy="1841602"/>
          </a:xfrm>
          <a:prstGeom prst="rect">
            <a:avLst/>
          </a:prstGeom>
        </p:spPr>
      </p:pic>
      <p:pic>
        <p:nvPicPr>
          <p:cNvPr id="2" name="Metal Devil Machines - Script 04">
            <a:hlinkClick r:id="" action="ppaction://media"/>
            <a:extLst>
              <a:ext uri="{FF2B5EF4-FFF2-40B4-BE49-F238E27FC236}">
                <a16:creationId xmlns:a16="http://schemas.microsoft.com/office/drawing/2014/main" id="{73502378-DD98-4B98-8351-9EA95CE27C3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581525" y="6427788"/>
            <a:ext cx="609600" cy="609600"/>
          </a:xfrm>
          <a:prstGeom prst="rect">
            <a:avLst/>
          </a:prstGeom>
        </p:spPr>
      </p:pic>
    </p:spTree>
    <p:extLst>
      <p:ext uri="{BB962C8B-B14F-4D97-AF65-F5344CB8AC3E}">
        <p14:creationId xmlns:p14="http://schemas.microsoft.com/office/powerpoint/2010/main" val="1766712777"/>
      </p:ext>
    </p:extLst>
  </p:cSld>
  <p:clrMapOvr>
    <a:masterClrMapping/>
  </p:clrMapOvr>
  <mc:AlternateContent xmlns:mc="http://schemas.openxmlformats.org/markup-compatibility/2006">
    <mc:Choice xmlns:p14="http://schemas.microsoft.com/office/powerpoint/2010/main" Requires="p14">
      <p:transition spd="slow" p14:dur="2000" advTm="46500"/>
    </mc:Choice>
    <mc:Fallback>
      <p:transition spd="slow" advTm="46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2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FB6816-8E37-4C01-8565-98F0CFEF1163}"/>
              </a:ext>
            </a:extLst>
          </p:cNvPr>
          <p:cNvSpPr>
            <a:spLocks noGrp="1"/>
          </p:cNvSpPr>
          <p:nvPr>
            <p:ph type="title"/>
          </p:nvPr>
        </p:nvSpPr>
        <p:spPr/>
        <p:txBody>
          <a:bodyPr/>
          <a:lstStyle/>
          <a:p>
            <a:r>
              <a:rPr lang="en-US" dirty="0">
                <a:solidFill>
                  <a:schemeClr val="bg1"/>
                </a:solidFill>
              </a:rPr>
              <a:t>Metal </a:t>
            </a:r>
            <a:r>
              <a:rPr lang="en-US" dirty="0"/>
              <a:t>devil circular </a:t>
            </a:r>
            <a:r>
              <a:rPr lang="en-US" dirty="0">
                <a:solidFill>
                  <a:schemeClr val="bg1"/>
                </a:solidFill>
              </a:rPr>
              <a:t>saws &amp; blades</a:t>
            </a:r>
          </a:p>
        </p:txBody>
      </p:sp>
      <p:sp>
        <p:nvSpPr>
          <p:cNvPr id="5" name="Content Placeholder 4">
            <a:extLst>
              <a:ext uri="{FF2B5EF4-FFF2-40B4-BE49-F238E27FC236}">
                <a16:creationId xmlns:a16="http://schemas.microsoft.com/office/drawing/2014/main" id="{98E49C96-6FC3-4F41-A851-10DDF12D1429}"/>
              </a:ext>
            </a:extLst>
          </p:cNvPr>
          <p:cNvSpPr>
            <a:spLocks noGrp="1"/>
          </p:cNvSpPr>
          <p:nvPr>
            <p:ph idx="1"/>
          </p:nvPr>
        </p:nvSpPr>
        <p:spPr>
          <a:xfrm>
            <a:off x="838201" y="1447800"/>
            <a:ext cx="7696199" cy="914400"/>
          </a:xfrm>
        </p:spPr>
        <p:txBody>
          <a:bodyPr>
            <a:normAutofit/>
          </a:bodyPr>
          <a:lstStyle/>
          <a:p>
            <a:pPr marL="0" indent="0">
              <a:spcBef>
                <a:spcPts val="1800"/>
              </a:spcBef>
              <a:buNone/>
            </a:pPr>
            <a:r>
              <a:rPr lang="en-US" sz="2800" b="1" dirty="0"/>
              <a:t>When to Use Metal Cutting Circular Saws</a:t>
            </a:r>
          </a:p>
        </p:txBody>
      </p:sp>
      <p:sp>
        <p:nvSpPr>
          <p:cNvPr id="7" name="Content Placeholder 4">
            <a:extLst>
              <a:ext uri="{FF2B5EF4-FFF2-40B4-BE49-F238E27FC236}">
                <a16:creationId xmlns:a16="http://schemas.microsoft.com/office/drawing/2014/main" id="{2087EAE5-2B4E-4E00-815E-828AB329F681}"/>
              </a:ext>
            </a:extLst>
          </p:cNvPr>
          <p:cNvSpPr txBox="1">
            <a:spLocks/>
          </p:cNvSpPr>
          <p:nvPr/>
        </p:nvSpPr>
        <p:spPr>
          <a:xfrm>
            <a:off x="874644" y="2057400"/>
            <a:ext cx="4687955" cy="4800599"/>
          </a:xfrm>
          <a:prstGeom prst="rect">
            <a:avLst/>
          </a:prstGeom>
        </p:spPr>
        <p:txBody>
          <a:bodyPr vert="horz" lIns="82058" tIns="41029" rIns="82058" bIns="41029"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1800"/>
              </a:spcBef>
            </a:pPr>
            <a:r>
              <a:rPr lang="en-US" sz="2400" dirty="0"/>
              <a:t>Use with tipped blades, not grit blades</a:t>
            </a:r>
          </a:p>
          <a:p>
            <a:pPr marL="228600" indent="-228600">
              <a:spcBef>
                <a:spcPts val="1800"/>
              </a:spcBef>
            </a:pPr>
            <a:r>
              <a:rPr lang="en-US" sz="2400" dirty="0"/>
              <a:t>Cut a wide range of materials</a:t>
            </a:r>
          </a:p>
          <a:p>
            <a:pPr marL="228600" indent="-228600">
              <a:spcBef>
                <a:spcPts val="1800"/>
              </a:spcBef>
            </a:pPr>
            <a:r>
              <a:rPr lang="en-US" sz="2400" dirty="0"/>
              <a:t>Straight or angle cuts</a:t>
            </a:r>
          </a:p>
          <a:p>
            <a:pPr marL="228600" indent="-228600">
              <a:spcBef>
                <a:spcPts val="1800"/>
              </a:spcBef>
            </a:pPr>
            <a:r>
              <a:rPr lang="en-US" sz="2400" dirty="0"/>
              <a:t>Leave a clean, weldable finish</a:t>
            </a:r>
          </a:p>
          <a:p>
            <a:pPr marL="228600" indent="-228600">
              <a:spcBef>
                <a:spcPts val="1800"/>
              </a:spcBef>
            </a:pPr>
            <a:r>
              <a:rPr lang="en-US" sz="2400" dirty="0"/>
              <a:t>Optimized for low RPM metal cutting</a:t>
            </a:r>
          </a:p>
          <a:p>
            <a:pPr marL="228600" indent="-228600">
              <a:spcBef>
                <a:spcPts val="1800"/>
              </a:spcBef>
            </a:pPr>
            <a:r>
              <a:rPr lang="en-US" sz="2400" dirty="0"/>
              <a:t>Blade diameter determines the maximum cut depth</a:t>
            </a:r>
          </a:p>
        </p:txBody>
      </p:sp>
      <p:pic>
        <p:nvPicPr>
          <p:cNvPr id="2" name="Picture 1">
            <a:extLst>
              <a:ext uri="{FF2B5EF4-FFF2-40B4-BE49-F238E27FC236}">
                <a16:creationId xmlns:a16="http://schemas.microsoft.com/office/drawing/2014/main" id="{84FBC936-27B2-4C66-A0D0-3535E4305D7A}"/>
              </a:ext>
            </a:extLst>
          </p:cNvPr>
          <p:cNvPicPr>
            <a:picLocks noChangeAspect="1"/>
          </p:cNvPicPr>
          <p:nvPr/>
        </p:nvPicPr>
        <p:blipFill>
          <a:blip r:embed="rId5"/>
          <a:stretch>
            <a:fillRect/>
          </a:stretch>
        </p:blipFill>
        <p:spPr>
          <a:xfrm>
            <a:off x="5943600" y="4022650"/>
            <a:ext cx="1838432" cy="2379531"/>
          </a:xfrm>
          <a:prstGeom prst="rect">
            <a:avLst/>
          </a:prstGeom>
        </p:spPr>
      </p:pic>
      <p:pic>
        <p:nvPicPr>
          <p:cNvPr id="3" name="Picture 2">
            <a:extLst>
              <a:ext uri="{FF2B5EF4-FFF2-40B4-BE49-F238E27FC236}">
                <a16:creationId xmlns:a16="http://schemas.microsoft.com/office/drawing/2014/main" id="{B6C9A589-2E24-4730-8E97-4915F81C6D5B}"/>
              </a:ext>
            </a:extLst>
          </p:cNvPr>
          <p:cNvPicPr>
            <a:picLocks noChangeAspect="1"/>
          </p:cNvPicPr>
          <p:nvPr/>
        </p:nvPicPr>
        <p:blipFill>
          <a:blip r:embed="rId6"/>
          <a:stretch>
            <a:fillRect/>
          </a:stretch>
        </p:blipFill>
        <p:spPr>
          <a:xfrm>
            <a:off x="6092696" y="2365435"/>
            <a:ext cx="1911606" cy="1494183"/>
          </a:xfrm>
          <a:prstGeom prst="rect">
            <a:avLst/>
          </a:prstGeom>
        </p:spPr>
      </p:pic>
      <p:pic>
        <p:nvPicPr>
          <p:cNvPr id="6" name="Metal Devil Machines - Script 05">
            <a:hlinkClick r:id="" action="ppaction://media"/>
            <a:extLst>
              <a:ext uri="{FF2B5EF4-FFF2-40B4-BE49-F238E27FC236}">
                <a16:creationId xmlns:a16="http://schemas.microsoft.com/office/drawing/2014/main" id="{57329D1E-29F0-4792-B74A-2C0C4CFB9C0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49725" y="6516688"/>
            <a:ext cx="609600" cy="609600"/>
          </a:xfrm>
          <a:prstGeom prst="rect">
            <a:avLst/>
          </a:prstGeom>
        </p:spPr>
      </p:pic>
    </p:spTree>
    <p:extLst>
      <p:ext uri="{BB962C8B-B14F-4D97-AF65-F5344CB8AC3E}">
        <p14:creationId xmlns:p14="http://schemas.microsoft.com/office/powerpoint/2010/main" val="2963242164"/>
      </p:ext>
    </p:extLst>
  </p:cSld>
  <p:clrMapOvr>
    <a:masterClrMapping/>
  </p:clrMapOvr>
  <mc:AlternateContent xmlns:mc="http://schemas.openxmlformats.org/markup-compatibility/2006">
    <mc:Choice xmlns:p14="http://schemas.microsoft.com/office/powerpoint/2010/main" Requires="p14">
      <p:transition spd="slow" p14:dur="2000" advTm="36100"/>
    </mc:Choice>
    <mc:Fallback>
      <p:transition spd="slow" advTm="36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023" cy="1143000"/>
          </a:xfrm>
        </p:spPr>
        <p:txBody>
          <a:bodyPr/>
          <a:lstStyle/>
          <a:p>
            <a:pPr defTabSz="820769">
              <a:defRPr/>
            </a:pPr>
            <a:r>
              <a:rPr lang="en-US" dirty="0">
                <a:solidFill>
                  <a:schemeClr val="bg1"/>
                </a:solidFill>
              </a:rPr>
              <a:t>Morse metal Devil saws</a:t>
            </a:r>
            <a:endParaRPr lang="en-US" b="1" dirty="0">
              <a:solidFill>
                <a:schemeClr val="bg1"/>
              </a:solidFill>
            </a:endParaRPr>
          </a:p>
        </p:txBody>
      </p:sp>
      <p:sp>
        <p:nvSpPr>
          <p:cNvPr id="14339" name="Content Placeholder 4"/>
          <p:cNvSpPr>
            <a:spLocks noGrp="1"/>
          </p:cNvSpPr>
          <p:nvPr>
            <p:ph idx="1"/>
          </p:nvPr>
        </p:nvSpPr>
        <p:spPr bwMode="auto">
          <a:xfrm>
            <a:off x="682175" y="1828800"/>
            <a:ext cx="7927848" cy="3771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normAutofit/>
          </a:bodyPr>
          <a:lstStyle/>
          <a:p>
            <a:pPr marL="0" indent="0" eaLnBrk="1" hangingPunct="1">
              <a:buNone/>
            </a:pPr>
            <a:r>
              <a:rPr lang="en-US" altLang="en-US" sz="2800" dirty="0"/>
              <a:t>Morse offers 3 metal-cutting saws: </a:t>
            </a:r>
          </a:p>
          <a:p>
            <a:pPr marL="0" indent="0" eaLnBrk="1" hangingPunct="1">
              <a:buNone/>
            </a:pPr>
            <a:endParaRPr lang="en-US" altLang="en-US" sz="2800" dirty="0"/>
          </a:p>
          <a:p>
            <a:pPr eaLnBrk="1" hangingPunct="1">
              <a:buFont typeface="Wingdings" panose="05000000000000000000" pitchFamily="2" charset="2"/>
              <a:buChar char="Ø"/>
            </a:pPr>
            <a:r>
              <a:rPr lang="en-US" altLang="en-US" sz="2800" dirty="0"/>
              <a:t>7” Sidewinder</a:t>
            </a:r>
          </a:p>
          <a:p>
            <a:pPr eaLnBrk="1" hangingPunct="1">
              <a:buFont typeface="Wingdings" panose="05000000000000000000" pitchFamily="2" charset="2"/>
              <a:buChar char="Ø"/>
            </a:pPr>
            <a:endParaRPr lang="en-US" altLang="en-US" sz="2800" dirty="0"/>
          </a:p>
          <a:p>
            <a:pPr eaLnBrk="1" hangingPunct="1">
              <a:buFont typeface="Wingdings" panose="05000000000000000000" pitchFamily="2" charset="2"/>
              <a:buChar char="Ø"/>
            </a:pPr>
            <a:r>
              <a:rPr lang="en-US" altLang="en-US" sz="2800" dirty="0"/>
              <a:t>9” Worm Gear</a:t>
            </a:r>
          </a:p>
          <a:p>
            <a:pPr eaLnBrk="1" hangingPunct="1">
              <a:buFont typeface="Wingdings" panose="05000000000000000000" pitchFamily="2" charset="2"/>
              <a:buChar char="Ø"/>
            </a:pPr>
            <a:endParaRPr lang="en-US" altLang="en-US" sz="2800" dirty="0"/>
          </a:p>
          <a:p>
            <a:pPr eaLnBrk="1" hangingPunct="1">
              <a:buFont typeface="Wingdings" panose="05000000000000000000" pitchFamily="2" charset="2"/>
              <a:buChar char="Ø"/>
            </a:pPr>
            <a:r>
              <a:rPr lang="en-US" altLang="en-US" sz="2800" dirty="0"/>
              <a:t>14” Chop Saw</a:t>
            </a:r>
          </a:p>
        </p:txBody>
      </p:sp>
      <p:pic>
        <p:nvPicPr>
          <p:cNvPr id="1026" name="Picture 2">
            <a:extLst>
              <a:ext uri="{FF2B5EF4-FFF2-40B4-BE49-F238E27FC236}">
                <a16:creationId xmlns:a16="http://schemas.microsoft.com/office/drawing/2014/main" id="{3B122A17-B294-4A2D-916B-C5BB49542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114" y="236513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91FFB06-2E13-47C2-93D7-98B460A4FB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1846" y="26670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B8208DC-58AC-43AC-9E70-AA4E810E9A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613030"/>
            <a:ext cx="2057401" cy="2057401"/>
          </a:xfrm>
          <a:prstGeom prst="rect">
            <a:avLst/>
          </a:prstGeom>
          <a:noFill/>
          <a:extLst>
            <a:ext uri="{909E8E84-426E-40DD-AFC4-6F175D3DCCD1}">
              <a14:hiddenFill xmlns:a14="http://schemas.microsoft.com/office/drawing/2010/main">
                <a:solidFill>
                  <a:srgbClr val="FFFFFF"/>
                </a:solidFill>
              </a14:hiddenFill>
            </a:ext>
          </a:extLst>
        </p:spPr>
      </p:pic>
      <p:pic>
        <p:nvPicPr>
          <p:cNvPr id="2" name="Metal Devil Machines - Script 06">
            <a:hlinkClick r:id="" action="ppaction://media"/>
            <a:extLst>
              <a:ext uri="{FF2B5EF4-FFF2-40B4-BE49-F238E27FC236}">
                <a16:creationId xmlns:a16="http://schemas.microsoft.com/office/drawing/2014/main" id="{177C94B0-E705-401B-89B8-B3A8F60E5B7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65625" y="6283325"/>
            <a:ext cx="609600" cy="609600"/>
          </a:xfrm>
          <a:prstGeom prst="rect">
            <a:avLst/>
          </a:prstGeom>
        </p:spPr>
      </p:pic>
    </p:spTree>
    <p:extLst>
      <p:ext uri="{BB962C8B-B14F-4D97-AF65-F5344CB8AC3E}">
        <p14:creationId xmlns:p14="http://schemas.microsoft.com/office/powerpoint/2010/main" val="1460411086"/>
      </p:ext>
    </p:extLst>
  </p:cSld>
  <p:clrMapOvr>
    <a:masterClrMapping/>
  </p:clrMapOvr>
  <mc:AlternateContent xmlns:mc="http://schemas.openxmlformats.org/markup-compatibility/2006">
    <mc:Choice xmlns:p14="http://schemas.microsoft.com/office/powerpoint/2010/main" Requires="p14">
      <p:transition spd="slow" p14:dur="2000" advTm="5700"/>
    </mc:Choice>
    <mc:Fallback>
      <p:transition spd="slow" advTm="5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023" cy="1143000"/>
          </a:xfrm>
        </p:spPr>
        <p:txBody>
          <a:bodyPr/>
          <a:lstStyle/>
          <a:p>
            <a:pPr defTabSz="820769">
              <a:defRPr/>
            </a:pPr>
            <a:r>
              <a:rPr lang="en-US" dirty="0">
                <a:solidFill>
                  <a:schemeClr val="bg1"/>
                </a:solidFill>
              </a:rPr>
              <a:t>Morse metal Devil saws</a:t>
            </a:r>
            <a:endParaRPr lang="en-US" b="1" dirty="0">
              <a:solidFill>
                <a:schemeClr val="bg1"/>
              </a:solidFill>
            </a:endParaRPr>
          </a:p>
        </p:txBody>
      </p:sp>
      <p:sp>
        <p:nvSpPr>
          <p:cNvPr id="14339" name="Content Placeholder 4"/>
          <p:cNvSpPr>
            <a:spLocks noGrp="1"/>
          </p:cNvSpPr>
          <p:nvPr>
            <p:ph idx="1"/>
          </p:nvPr>
        </p:nvSpPr>
        <p:spPr bwMode="auto">
          <a:xfrm>
            <a:off x="682175" y="1828800"/>
            <a:ext cx="7927848" cy="3771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normAutofit/>
          </a:bodyPr>
          <a:lstStyle/>
          <a:p>
            <a:pPr marL="0" indent="0" eaLnBrk="1" hangingPunct="1">
              <a:buNone/>
            </a:pPr>
            <a:r>
              <a:rPr lang="en-US" altLang="en-US" sz="2800" dirty="0"/>
              <a:t>Morse offers 3 metal-cutting saws: </a:t>
            </a:r>
          </a:p>
          <a:p>
            <a:pPr marL="0" indent="0" eaLnBrk="1" hangingPunct="1">
              <a:buNone/>
            </a:pPr>
            <a:endParaRPr lang="en-US" altLang="en-US" sz="2800" dirty="0"/>
          </a:p>
          <a:p>
            <a:pPr eaLnBrk="1" hangingPunct="1">
              <a:buFont typeface="Wingdings" panose="05000000000000000000" pitchFamily="2" charset="2"/>
              <a:buChar char="Ø"/>
            </a:pPr>
            <a:r>
              <a:rPr lang="en-US" altLang="en-US" sz="2800" dirty="0"/>
              <a:t>7” Sidewinder</a:t>
            </a:r>
          </a:p>
          <a:p>
            <a:pPr eaLnBrk="1" hangingPunct="1">
              <a:buFont typeface="Wingdings" panose="05000000000000000000" pitchFamily="2" charset="2"/>
              <a:buChar char="Ø"/>
            </a:pPr>
            <a:endParaRPr lang="en-US" altLang="en-US" sz="2800" dirty="0"/>
          </a:p>
          <a:p>
            <a:pPr eaLnBrk="1" hangingPunct="1">
              <a:buFont typeface="Wingdings" panose="05000000000000000000" pitchFamily="2" charset="2"/>
              <a:buChar char="Ø"/>
            </a:pPr>
            <a:r>
              <a:rPr lang="en-US" altLang="en-US" sz="2800" dirty="0">
                <a:solidFill>
                  <a:schemeClr val="bg1">
                    <a:lumMod val="50000"/>
                  </a:schemeClr>
                </a:solidFill>
              </a:rPr>
              <a:t>9” Worm Gear</a:t>
            </a:r>
          </a:p>
          <a:p>
            <a:pPr eaLnBrk="1" hangingPunct="1">
              <a:buFont typeface="Wingdings" panose="05000000000000000000" pitchFamily="2" charset="2"/>
              <a:buChar char="Ø"/>
            </a:pPr>
            <a:endParaRPr lang="en-US" altLang="en-US" sz="2800" dirty="0"/>
          </a:p>
          <a:p>
            <a:pPr eaLnBrk="1" hangingPunct="1">
              <a:buFont typeface="Wingdings" panose="05000000000000000000" pitchFamily="2" charset="2"/>
              <a:buChar char="Ø"/>
            </a:pPr>
            <a:r>
              <a:rPr lang="en-US" altLang="en-US" sz="2800" dirty="0">
                <a:solidFill>
                  <a:schemeClr val="bg1">
                    <a:lumMod val="50000"/>
                  </a:schemeClr>
                </a:solidFill>
              </a:rPr>
              <a:t>14” Chop Saw</a:t>
            </a:r>
          </a:p>
        </p:txBody>
      </p:sp>
      <p:pic>
        <p:nvPicPr>
          <p:cNvPr id="1026" name="Picture 2">
            <a:extLst>
              <a:ext uri="{FF2B5EF4-FFF2-40B4-BE49-F238E27FC236}">
                <a16:creationId xmlns:a16="http://schemas.microsoft.com/office/drawing/2014/main" id="{3B122A17-B294-4A2D-916B-C5BB49542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590800"/>
            <a:ext cx="3829686" cy="3829686"/>
          </a:xfrm>
          <a:prstGeom prst="rect">
            <a:avLst/>
          </a:prstGeom>
          <a:noFill/>
          <a:extLst>
            <a:ext uri="{909E8E84-426E-40DD-AFC4-6F175D3DCCD1}">
              <a14:hiddenFill xmlns:a14="http://schemas.microsoft.com/office/drawing/2010/main">
                <a:solidFill>
                  <a:srgbClr val="FFFFFF"/>
                </a:solidFill>
              </a14:hiddenFill>
            </a:ext>
          </a:extLst>
        </p:spPr>
      </p:pic>
      <p:pic>
        <p:nvPicPr>
          <p:cNvPr id="2" name="Metal Devil Machines - Script 07">
            <a:hlinkClick r:id="" action="ppaction://media"/>
            <a:extLst>
              <a:ext uri="{FF2B5EF4-FFF2-40B4-BE49-F238E27FC236}">
                <a16:creationId xmlns:a16="http://schemas.microsoft.com/office/drawing/2014/main" id="{ECE5EFE5-79D6-439C-9DF3-B10202A7BF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86238" y="6194425"/>
            <a:ext cx="609600" cy="609600"/>
          </a:xfrm>
          <a:prstGeom prst="rect">
            <a:avLst/>
          </a:prstGeom>
        </p:spPr>
      </p:pic>
    </p:spTree>
    <p:extLst>
      <p:ext uri="{BB962C8B-B14F-4D97-AF65-F5344CB8AC3E}">
        <p14:creationId xmlns:p14="http://schemas.microsoft.com/office/powerpoint/2010/main" val="2595917248"/>
      </p:ext>
    </p:extLst>
  </p:cSld>
  <p:clrMapOvr>
    <a:masterClrMapping/>
  </p:clrMapOvr>
  <mc:AlternateContent xmlns:mc="http://schemas.openxmlformats.org/markup-compatibility/2006">
    <mc:Choice xmlns:p14="http://schemas.microsoft.com/office/powerpoint/2010/main" Requires="p14">
      <p:transition spd="slow" p14:dur="2000" advTm="18700"/>
    </mc:Choice>
    <mc:Fallback>
      <p:transition spd="slow" advTm="18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023" cy="1143000"/>
          </a:xfrm>
        </p:spPr>
        <p:txBody>
          <a:bodyPr/>
          <a:lstStyle/>
          <a:p>
            <a:pPr defTabSz="820769">
              <a:defRPr/>
            </a:pPr>
            <a:r>
              <a:rPr lang="en-US" dirty="0">
                <a:solidFill>
                  <a:schemeClr val="bg1"/>
                </a:solidFill>
              </a:rPr>
              <a:t>Morse metal Devil saws</a:t>
            </a:r>
            <a:endParaRPr lang="en-US" b="1" dirty="0">
              <a:solidFill>
                <a:schemeClr val="bg1"/>
              </a:solidFill>
            </a:endParaRPr>
          </a:p>
        </p:txBody>
      </p:sp>
      <p:sp>
        <p:nvSpPr>
          <p:cNvPr id="14339" name="Content Placeholder 4"/>
          <p:cNvSpPr>
            <a:spLocks noGrp="1"/>
          </p:cNvSpPr>
          <p:nvPr>
            <p:ph idx="1"/>
          </p:nvPr>
        </p:nvSpPr>
        <p:spPr bwMode="auto">
          <a:xfrm>
            <a:off x="682175" y="1828800"/>
            <a:ext cx="7927848" cy="3771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normAutofit/>
          </a:bodyPr>
          <a:lstStyle/>
          <a:p>
            <a:pPr marL="0" indent="0" eaLnBrk="1" hangingPunct="1">
              <a:buNone/>
            </a:pPr>
            <a:r>
              <a:rPr lang="en-US" altLang="en-US" sz="2800" dirty="0"/>
              <a:t>Morse offers 3 metal-cutting saws: </a:t>
            </a:r>
          </a:p>
          <a:p>
            <a:pPr marL="0" indent="0" eaLnBrk="1" hangingPunct="1">
              <a:buNone/>
            </a:pPr>
            <a:endParaRPr lang="en-US" altLang="en-US" sz="2800" dirty="0"/>
          </a:p>
          <a:p>
            <a:pPr eaLnBrk="1" hangingPunct="1">
              <a:buFont typeface="Wingdings" panose="05000000000000000000" pitchFamily="2" charset="2"/>
              <a:buChar char="Ø"/>
            </a:pPr>
            <a:r>
              <a:rPr lang="en-US" altLang="en-US" sz="2800" dirty="0">
                <a:solidFill>
                  <a:schemeClr val="bg1">
                    <a:lumMod val="50000"/>
                  </a:schemeClr>
                </a:solidFill>
              </a:rPr>
              <a:t>7” Sidewinder</a:t>
            </a:r>
          </a:p>
          <a:p>
            <a:pPr eaLnBrk="1" hangingPunct="1">
              <a:buFont typeface="Wingdings" panose="05000000000000000000" pitchFamily="2" charset="2"/>
              <a:buChar char="Ø"/>
            </a:pPr>
            <a:endParaRPr lang="en-US" altLang="en-US" sz="2800" dirty="0"/>
          </a:p>
          <a:p>
            <a:pPr eaLnBrk="1" hangingPunct="1">
              <a:buFont typeface="Wingdings" panose="05000000000000000000" pitchFamily="2" charset="2"/>
              <a:buChar char="Ø"/>
            </a:pPr>
            <a:r>
              <a:rPr lang="en-US" altLang="en-US" sz="2800" dirty="0"/>
              <a:t>9” Worm Gear</a:t>
            </a:r>
          </a:p>
          <a:p>
            <a:pPr eaLnBrk="1" hangingPunct="1">
              <a:buFont typeface="Wingdings" panose="05000000000000000000" pitchFamily="2" charset="2"/>
              <a:buChar char="Ø"/>
            </a:pPr>
            <a:endParaRPr lang="en-US" altLang="en-US" sz="2800" dirty="0"/>
          </a:p>
          <a:p>
            <a:pPr eaLnBrk="1" hangingPunct="1">
              <a:buFont typeface="Wingdings" panose="05000000000000000000" pitchFamily="2" charset="2"/>
              <a:buChar char="Ø"/>
            </a:pPr>
            <a:r>
              <a:rPr lang="en-US" altLang="en-US" sz="2800" dirty="0">
                <a:solidFill>
                  <a:schemeClr val="bg1">
                    <a:lumMod val="50000"/>
                  </a:schemeClr>
                </a:solidFill>
              </a:rPr>
              <a:t>14” Chop Saw</a:t>
            </a:r>
          </a:p>
        </p:txBody>
      </p:sp>
      <p:pic>
        <p:nvPicPr>
          <p:cNvPr id="1028" name="Picture 4">
            <a:extLst>
              <a:ext uri="{FF2B5EF4-FFF2-40B4-BE49-F238E27FC236}">
                <a16:creationId xmlns:a16="http://schemas.microsoft.com/office/drawing/2014/main" id="{591FFB06-2E13-47C2-93D7-98B460A4F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514600"/>
            <a:ext cx="3659701" cy="3659701"/>
          </a:xfrm>
          <a:prstGeom prst="rect">
            <a:avLst/>
          </a:prstGeom>
          <a:noFill/>
          <a:extLst>
            <a:ext uri="{909E8E84-426E-40DD-AFC4-6F175D3DCCD1}">
              <a14:hiddenFill xmlns:a14="http://schemas.microsoft.com/office/drawing/2010/main">
                <a:solidFill>
                  <a:srgbClr val="FFFFFF"/>
                </a:solidFill>
              </a14:hiddenFill>
            </a:ext>
          </a:extLst>
        </p:spPr>
      </p:pic>
      <p:pic>
        <p:nvPicPr>
          <p:cNvPr id="2" name="Metal Devil Machines - Script 08">
            <a:hlinkClick r:id="" action="ppaction://media"/>
            <a:extLst>
              <a:ext uri="{FF2B5EF4-FFF2-40B4-BE49-F238E27FC236}">
                <a16:creationId xmlns:a16="http://schemas.microsoft.com/office/drawing/2014/main" id="{7F67589B-1328-4561-BC3A-1B510E9D2D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54525" y="6319838"/>
            <a:ext cx="609600" cy="609600"/>
          </a:xfrm>
          <a:prstGeom prst="rect">
            <a:avLst/>
          </a:prstGeom>
        </p:spPr>
      </p:pic>
    </p:spTree>
    <p:extLst>
      <p:ext uri="{BB962C8B-B14F-4D97-AF65-F5344CB8AC3E}">
        <p14:creationId xmlns:p14="http://schemas.microsoft.com/office/powerpoint/2010/main" val="3000602879"/>
      </p:ext>
    </p:extLst>
  </p:cSld>
  <p:clrMapOvr>
    <a:masterClrMapping/>
  </p:clrMapOvr>
  <mc:AlternateContent xmlns:mc="http://schemas.openxmlformats.org/markup-compatibility/2006">
    <mc:Choice xmlns:p14="http://schemas.microsoft.com/office/powerpoint/2010/main" Requires="p14">
      <p:transition spd="slow" p14:dur="2000" advTm="18200"/>
    </mc:Choice>
    <mc:Fallback>
      <p:transition spd="slow" advTm="18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023" cy="1143000"/>
          </a:xfrm>
        </p:spPr>
        <p:txBody>
          <a:bodyPr/>
          <a:lstStyle/>
          <a:p>
            <a:pPr defTabSz="820769">
              <a:defRPr/>
            </a:pPr>
            <a:r>
              <a:rPr lang="en-US" dirty="0">
                <a:solidFill>
                  <a:schemeClr val="bg1"/>
                </a:solidFill>
              </a:rPr>
              <a:t>Morse metal Devil saws</a:t>
            </a:r>
            <a:endParaRPr lang="en-US" b="1" dirty="0">
              <a:solidFill>
                <a:schemeClr val="bg1"/>
              </a:solidFill>
            </a:endParaRPr>
          </a:p>
        </p:txBody>
      </p:sp>
      <p:sp>
        <p:nvSpPr>
          <p:cNvPr id="14339" name="Content Placeholder 4"/>
          <p:cNvSpPr>
            <a:spLocks noGrp="1"/>
          </p:cNvSpPr>
          <p:nvPr>
            <p:ph idx="1"/>
          </p:nvPr>
        </p:nvSpPr>
        <p:spPr bwMode="auto">
          <a:xfrm>
            <a:off x="682175" y="1828800"/>
            <a:ext cx="7927848" cy="3771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normAutofit/>
          </a:bodyPr>
          <a:lstStyle/>
          <a:p>
            <a:pPr marL="0" indent="0" eaLnBrk="1" hangingPunct="1">
              <a:buNone/>
            </a:pPr>
            <a:r>
              <a:rPr lang="en-US" altLang="en-US" sz="2800" dirty="0"/>
              <a:t>Morse offers 3 metal-cutting saws: </a:t>
            </a:r>
          </a:p>
          <a:p>
            <a:pPr marL="0" indent="0" eaLnBrk="1" hangingPunct="1">
              <a:buNone/>
            </a:pPr>
            <a:endParaRPr lang="en-US" altLang="en-US" sz="2800" dirty="0"/>
          </a:p>
          <a:p>
            <a:pPr eaLnBrk="1" hangingPunct="1">
              <a:buFont typeface="Wingdings" panose="05000000000000000000" pitchFamily="2" charset="2"/>
              <a:buChar char="Ø"/>
            </a:pPr>
            <a:r>
              <a:rPr lang="en-US" altLang="en-US" sz="2800" dirty="0">
                <a:solidFill>
                  <a:schemeClr val="bg1">
                    <a:lumMod val="50000"/>
                  </a:schemeClr>
                </a:solidFill>
              </a:rPr>
              <a:t>7” Sidewinder</a:t>
            </a:r>
          </a:p>
          <a:p>
            <a:pPr eaLnBrk="1" hangingPunct="1">
              <a:buFont typeface="Wingdings" panose="05000000000000000000" pitchFamily="2" charset="2"/>
              <a:buChar char="Ø"/>
            </a:pPr>
            <a:endParaRPr lang="en-US" altLang="en-US" sz="2800" dirty="0">
              <a:solidFill>
                <a:schemeClr val="bg1">
                  <a:lumMod val="50000"/>
                </a:schemeClr>
              </a:solidFill>
            </a:endParaRPr>
          </a:p>
          <a:p>
            <a:pPr eaLnBrk="1" hangingPunct="1">
              <a:buFont typeface="Wingdings" panose="05000000000000000000" pitchFamily="2" charset="2"/>
              <a:buChar char="Ø"/>
            </a:pPr>
            <a:r>
              <a:rPr lang="en-US" altLang="en-US" sz="2800" dirty="0">
                <a:solidFill>
                  <a:schemeClr val="bg1">
                    <a:lumMod val="50000"/>
                  </a:schemeClr>
                </a:solidFill>
              </a:rPr>
              <a:t>9” Worm Gear</a:t>
            </a:r>
          </a:p>
          <a:p>
            <a:pPr eaLnBrk="1" hangingPunct="1">
              <a:buFont typeface="Wingdings" panose="05000000000000000000" pitchFamily="2" charset="2"/>
              <a:buChar char="Ø"/>
            </a:pPr>
            <a:endParaRPr lang="en-US" altLang="en-US" sz="2800" dirty="0"/>
          </a:p>
          <a:p>
            <a:pPr eaLnBrk="1" hangingPunct="1">
              <a:buFont typeface="Wingdings" panose="05000000000000000000" pitchFamily="2" charset="2"/>
              <a:buChar char="Ø"/>
            </a:pPr>
            <a:r>
              <a:rPr lang="en-US" altLang="en-US" sz="2800" dirty="0"/>
              <a:t>14” Chop Saw</a:t>
            </a:r>
          </a:p>
        </p:txBody>
      </p:sp>
      <p:pic>
        <p:nvPicPr>
          <p:cNvPr id="1030" name="Picture 6">
            <a:extLst>
              <a:ext uri="{FF2B5EF4-FFF2-40B4-BE49-F238E27FC236}">
                <a16:creationId xmlns:a16="http://schemas.microsoft.com/office/drawing/2014/main" id="{BB8208DC-58AC-43AC-9E70-AA4E810E9A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743200"/>
            <a:ext cx="3429001"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 name="Metal Devil Machines - Script 09">
            <a:hlinkClick r:id="" action="ppaction://media"/>
            <a:extLst>
              <a:ext uri="{FF2B5EF4-FFF2-40B4-BE49-F238E27FC236}">
                <a16:creationId xmlns:a16="http://schemas.microsoft.com/office/drawing/2014/main" id="{A6E58BD2-F71F-4221-AEC6-D7D1935C66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73575" y="6302375"/>
            <a:ext cx="609600" cy="609600"/>
          </a:xfrm>
          <a:prstGeom prst="rect">
            <a:avLst/>
          </a:prstGeom>
        </p:spPr>
      </p:pic>
    </p:spTree>
    <p:extLst>
      <p:ext uri="{BB962C8B-B14F-4D97-AF65-F5344CB8AC3E}">
        <p14:creationId xmlns:p14="http://schemas.microsoft.com/office/powerpoint/2010/main" val="3166754519"/>
      </p:ext>
    </p:extLst>
  </p:cSld>
  <p:clrMapOvr>
    <a:masterClrMapping/>
  </p:clrMapOvr>
  <mc:AlternateContent xmlns:mc="http://schemas.openxmlformats.org/markup-compatibility/2006">
    <mc:Choice xmlns:p14="http://schemas.microsoft.com/office/powerpoint/2010/main" Requires="p14">
      <p:transition spd="slow" p14:dur="2000" advTm="39130"/>
    </mc:Choice>
    <mc:Fallback>
      <p:transition spd="slow" advTm="39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11009</TotalTime>
  <Words>1092</Words>
  <Application>Microsoft Office PowerPoint</Application>
  <PresentationFormat>On-screen Show (4:3)</PresentationFormat>
  <Paragraphs>112</Paragraphs>
  <Slides>12</Slides>
  <Notes>12</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Bauhaus 93</vt:lpstr>
      <vt:lpstr>Calibri</vt:lpstr>
      <vt:lpstr>Myriad Pro</vt:lpstr>
      <vt:lpstr>Wingdings</vt:lpstr>
      <vt:lpstr>Content Slide</vt:lpstr>
      <vt:lpstr>PowerPoint Presentation</vt:lpstr>
      <vt:lpstr>Training Highlights</vt:lpstr>
      <vt:lpstr>Metal Cutting History</vt:lpstr>
      <vt:lpstr>Metal Devil Circular Saws</vt:lpstr>
      <vt:lpstr>Metal devil circular saws &amp; blades</vt:lpstr>
      <vt:lpstr>Morse metal Devil saws</vt:lpstr>
      <vt:lpstr>Morse metal Devil saws</vt:lpstr>
      <vt:lpstr>Morse metal Devil saws</vt:lpstr>
      <vt:lpstr>Morse metal Devil saws</vt:lpstr>
      <vt:lpstr>Machine Basics</vt:lpstr>
      <vt:lpstr>Sales Tools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RECIPROCATING SAW BLADE TRAINING</dc:title>
  <dc:creator>Steve Rearick</dc:creator>
  <cp:lastModifiedBy>Kevin Burgess</cp:lastModifiedBy>
  <cp:revision>348</cp:revision>
  <cp:lastPrinted>2019-10-01T14:56:31Z</cp:lastPrinted>
  <dcterms:created xsi:type="dcterms:W3CDTF">2014-04-11T19:47:12Z</dcterms:created>
  <dcterms:modified xsi:type="dcterms:W3CDTF">2020-06-01T18:32:13Z</dcterms:modified>
</cp:coreProperties>
</file>