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Lst>
  <p:notesMasterIdLst>
    <p:notesMasterId r:id="rId17"/>
  </p:notesMasterIdLst>
  <p:handoutMasterIdLst>
    <p:handoutMasterId r:id="rId18"/>
  </p:handoutMasterIdLst>
  <p:sldIdLst>
    <p:sldId id="485" r:id="rId2"/>
    <p:sldId id="550" r:id="rId3"/>
    <p:sldId id="551" r:id="rId4"/>
    <p:sldId id="553" r:id="rId5"/>
    <p:sldId id="571" r:id="rId6"/>
    <p:sldId id="620" r:id="rId7"/>
    <p:sldId id="621" r:id="rId8"/>
    <p:sldId id="623" r:id="rId9"/>
    <p:sldId id="593" r:id="rId10"/>
    <p:sldId id="584" r:id="rId11"/>
    <p:sldId id="625" r:id="rId12"/>
    <p:sldId id="635" r:id="rId13"/>
    <p:sldId id="632" r:id="rId14"/>
    <p:sldId id="569" r:id="rId15"/>
    <p:sldId id="455" r:id="rId16"/>
  </p:sldIdLst>
  <p:sldSz cx="9144000" cy="6858000" type="screen4x3"/>
  <p:notesSz cx="7023100" cy="9309100"/>
  <p:defaultText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75223" autoAdjust="0"/>
  </p:normalViewPr>
  <p:slideViewPr>
    <p:cSldViewPr>
      <p:cViewPr varScale="1">
        <p:scale>
          <a:sx n="70" d="100"/>
          <a:sy n="70" d="100"/>
        </p:scale>
        <p:origin x="1554" y="66"/>
      </p:cViewPr>
      <p:guideLst>
        <p:guide orient="horz" pos="2160"/>
        <p:guide pos="2880"/>
      </p:guideLst>
    </p:cSldViewPr>
  </p:slideViewPr>
  <p:outlineViewPr>
    <p:cViewPr>
      <p:scale>
        <a:sx n="33" d="100"/>
        <a:sy n="33" d="100"/>
      </p:scale>
      <p:origin x="0" y="2434"/>
    </p:cViewPr>
  </p:outlineViewPr>
  <p:notesTextViewPr>
    <p:cViewPr>
      <p:scale>
        <a:sx n="153" d="100"/>
        <a:sy n="153" d="100"/>
      </p:scale>
      <p:origin x="0" y="0"/>
    </p:cViewPr>
  </p:notesTextViewPr>
  <p:sorterViewPr>
    <p:cViewPr varScale="1">
      <p:scale>
        <a:sx n="100" d="100"/>
        <a:sy n="100" d="100"/>
      </p:scale>
      <p:origin x="0" y="-13890"/>
    </p:cViewPr>
  </p:sorterViewPr>
  <p:notesViewPr>
    <p:cSldViewPr>
      <p:cViewPr varScale="1">
        <p:scale>
          <a:sx n="86" d="100"/>
          <a:sy n="86"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486" y="8842216"/>
            <a:ext cx="3043026" cy="465297"/>
          </a:xfrm>
          <a:prstGeom prst="rect">
            <a:avLst/>
          </a:prstGeom>
        </p:spPr>
        <p:txBody>
          <a:bodyPr vert="horz" lIns="91467" tIns="45734" rIns="91467" bIns="45734" rtlCol="0" anchor="b"/>
          <a:lstStyle>
            <a:lvl1pPr algn="r">
              <a:defRPr sz="1200"/>
            </a:lvl1pPr>
          </a:lstStyle>
          <a:p>
            <a:fld id="{C6C97E84-6B32-4363-9A25-5E3FE1C5650D}" type="slidenum">
              <a:rPr lang="en-US" smtClean="0"/>
              <a:t>‹#›</a:t>
            </a:fld>
            <a:endParaRPr lang="en-US" dirty="0"/>
          </a:p>
        </p:txBody>
      </p:sp>
    </p:spTree>
    <p:extLst>
      <p:ext uri="{BB962C8B-B14F-4D97-AF65-F5344CB8AC3E}">
        <p14:creationId xmlns:p14="http://schemas.microsoft.com/office/powerpoint/2010/main" val="34414909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67" tIns="45734" rIns="91467" bIns="45734" rtlCol="0" anchor="ctr"/>
          <a:lstStyle/>
          <a:p>
            <a:endParaRPr lang="en-US" dirty="0"/>
          </a:p>
        </p:txBody>
      </p:sp>
    </p:spTree>
    <p:extLst>
      <p:ext uri="{BB962C8B-B14F-4D97-AF65-F5344CB8AC3E}">
        <p14:creationId xmlns:p14="http://schemas.microsoft.com/office/powerpoint/2010/main" val="4101343376"/>
      </p:ext>
    </p:extLst>
  </p:cSld>
  <p:clrMap bg1="lt1" tx1="dk1" bg2="lt2" tx2="dk2" accent1="accent1" accent2="accent2" accent3="accent3" accent4="accent4" accent5="accent5" accent6="accent6" hlink="hlink" folHlink="folHlink"/>
  <p:hf hdr="0" dt="0"/>
  <p:notesStyle>
    <a:lvl1pPr marL="0" algn="l" defTabSz="913758" rtl="0" eaLnBrk="1" latinLnBrk="0" hangingPunct="1">
      <a:defRPr sz="1200" kern="1200">
        <a:solidFill>
          <a:schemeClr val="tx1"/>
        </a:solidFill>
        <a:latin typeface="+mn-lt"/>
        <a:ea typeface="+mn-ea"/>
        <a:cs typeface="+mn-cs"/>
      </a:defRPr>
    </a:lvl1pPr>
    <a:lvl2pPr marL="456880" algn="l" defTabSz="913758" rtl="0" eaLnBrk="1" latinLnBrk="0" hangingPunct="1">
      <a:defRPr sz="1200" kern="1200">
        <a:solidFill>
          <a:schemeClr val="tx1"/>
        </a:solidFill>
        <a:latin typeface="+mn-lt"/>
        <a:ea typeface="+mn-ea"/>
        <a:cs typeface="+mn-cs"/>
      </a:defRPr>
    </a:lvl2pPr>
    <a:lvl3pPr marL="913758" algn="l" defTabSz="913758" rtl="0" eaLnBrk="1" latinLnBrk="0" hangingPunct="1">
      <a:defRPr sz="1200" kern="1200">
        <a:solidFill>
          <a:schemeClr val="tx1"/>
        </a:solidFill>
        <a:latin typeface="+mn-lt"/>
        <a:ea typeface="+mn-ea"/>
        <a:cs typeface="+mn-cs"/>
      </a:defRPr>
    </a:lvl3pPr>
    <a:lvl4pPr marL="1370639" algn="l" defTabSz="913758" rtl="0" eaLnBrk="1" latinLnBrk="0" hangingPunct="1">
      <a:defRPr sz="1200" kern="1200">
        <a:solidFill>
          <a:schemeClr val="tx1"/>
        </a:solidFill>
        <a:latin typeface="+mn-lt"/>
        <a:ea typeface="+mn-ea"/>
        <a:cs typeface="+mn-cs"/>
      </a:defRPr>
    </a:lvl4pPr>
    <a:lvl5pPr marL="1827517" algn="l" defTabSz="913758" rtl="0" eaLnBrk="1" latinLnBrk="0" hangingPunct="1">
      <a:defRPr sz="1200" kern="1200">
        <a:solidFill>
          <a:schemeClr val="tx1"/>
        </a:solidFill>
        <a:latin typeface="+mn-lt"/>
        <a:ea typeface="+mn-ea"/>
        <a:cs typeface="+mn-cs"/>
      </a:defRPr>
    </a:lvl5pPr>
    <a:lvl6pPr marL="2284398" algn="l" defTabSz="913758" rtl="0" eaLnBrk="1" latinLnBrk="0" hangingPunct="1">
      <a:defRPr sz="1200" kern="1200">
        <a:solidFill>
          <a:schemeClr val="tx1"/>
        </a:solidFill>
        <a:latin typeface="+mn-lt"/>
        <a:ea typeface="+mn-ea"/>
        <a:cs typeface="+mn-cs"/>
      </a:defRPr>
    </a:lvl6pPr>
    <a:lvl7pPr marL="2741275" algn="l" defTabSz="913758" rtl="0" eaLnBrk="1" latinLnBrk="0" hangingPunct="1">
      <a:defRPr sz="1200" kern="1200">
        <a:solidFill>
          <a:schemeClr val="tx1"/>
        </a:solidFill>
        <a:latin typeface="+mn-lt"/>
        <a:ea typeface="+mn-ea"/>
        <a:cs typeface="+mn-cs"/>
      </a:defRPr>
    </a:lvl7pPr>
    <a:lvl8pPr marL="3198156" algn="l" defTabSz="913758" rtl="0" eaLnBrk="1" latinLnBrk="0" hangingPunct="1">
      <a:defRPr sz="1200" kern="1200">
        <a:solidFill>
          <a:schemeClr val="tx1"/>
        </a:solidFill>
        <a:latin typeface="+mn-lt"/>
        <a:ea typeface="+mn-ea"/>
        <a:cs typeface="+mn-cs"/>
      </a:defRPr>
    </a:lvl8pPr>
    <a:lvl9pPr marL="3655033" algn="l" defTabSz="9137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id="{B7559991-8DD0-4964-915C-898CFA1CA437}"/>
              </a:ext>
            </a:extLst>
          </p:cNvPr>
          <p:cNvSpPr>
            <a:spLocks noGrp="1" noChangeArrowheads="1"/>
          </p:cNvSpPr>
          <p:nvPr>
            <p:ph type="ftr" sz="quarter" idx="4"/>
          </p:nvPr>
        </p:nvSpPr>
        <p:spPr>
          <a:xfrm>
            <a:off x="157163" y="8807450"/>
            <a:ext cx="3043237" cy="465138"/>
          </a:xfrm>
          <a:noFill/>
        </p:spPr>
        <p:txBody>
          <a:bodyPr/>
          <a:lstStyle>
            <a:lvl1pPr defTabSz="923925">
              <a:defRPr sz="4000" baseline="-8000">
                <a:solidFill>
                  <a:srgbClr val="BA1222"/>
                </a:solidFill>
                <a:latin typeface="Myriad Pro" pitchFamily="34" charset="0"/>
              </a:defRPr>
            </a:lvl1pPr>
            <a:lvl2pPr marL="738188" indent="-280988" defTabSz="923925">
              <a:defRPr sz="4000" baseline="-8000">
                <a:solidFill>
                  <a:srgbClr val="BA1222"/>
                </a:solidFill>
                <a:latin typeface="Myriad Pro" pitchFamily="34" charset="0"/>
              </a:defRPr>
            </a:lvl2pPr>
            <a:lvl3pPr marL="1138238" indent="-223838" defTabSz="923925">
              <a:defRPr sz="4000" baseline="-8000">
                <a:solidFill>
                  <a:srgbClr val="BA1222"/>
                </a:solidFill>
                <a:latin typeface="Myriad Pro" pitchFamily="34" charset="0"/>
              </a:defRPr>
            </a:lvl3pPr>
            <a:lvl4pPr marL="1595438" indent="-223838" defTabSz="923925">
              <a:defRPr sz="4000" baseline="-8000">
                <a:solidFill>
                  <a:srgbClr val="BA1222"/>
                </a:solidFill>
                <a:latin typeface="Myriad Pro" pitchFamily="34" charset="0"/>
              </a:defRPr>
            </a:lvl4pPr>
            <a:lvl5pPr marL="2052638" indent="-223838" defTabSz="923925">
              <a:defRPr sz="4000" baseline="-8000">
                <a:solidFill>
                  <a:srgbClr val="BA1222"/>
                </a:solidFill>
                <a:latin typeface="Myriad Pro" pitchFamily="34" charset="0"/>
              </a:defRPr>
            </a:lvl5pPr>
            <a:lvl6pPr marL="2509838" indent="-223838" defTabSz="923925" eaLnBrk="0" fontAlgn="base" hangingPunct="0">
              <a:spcBef>
                <a:spcPct val="0"/>
              </a:spcBef>
              <a:spcAft>
                <a:spcPct val="0"/>
              </a:spcAft>
              <a:defRPr sz="4000" baseline="-8000">
                <a:solidFill>
                  <a:srgbClr val="BA1222"/>
                </a:solidFill>
                <a:latin typeface="Myriad Pro" pitchFamily="34" charset="0"/>
              </a:defRPr>
            </a:lvl6pPr>
            <a:lvl7pPr marL="2967038" indent="-223838" defTabSz="923925" eaLnBrk="0" fontAlgn="base" hangingPunct="0">
              <a:spcBef>
                <a:spcPct val="0"/>
              </a:spcBef>
              <a:spcAft>
                <a:spcPct val="0"/>
              </a:spcAft>
              <a:defRPr sz="4000" baseline="-8000">
                <a:solidFill>
                  <a:srgbClr val="BA1222"/>
                </a:solidFill>
                <a:latin typeface="Myriad Pro" pitchFamily="34" charset="0"/>
              </a:defRPr>
            </a:lvl7pPr>
            <a:lvl8pPr marL="3424238" indent="-223838" defTabSz="923925" eaLnBrk="0" fontAlgn="base" hangingPunct="0">
              <a:spcBef>
                <a:spcPct val="0"/>
              </a:spcBef>
              <a:spcAft>
                <a:spcPct val="0"/>
              </a:spcAft>
              <a:defRPr sz="4000" baseline="-8000">
                <a:solidFill>
                  <a:srgbClr val="BA1222"/>
                </a:solidFill>
                <a:latin typeface="Myriad Pro" pitchFamily="34" charset="0"/>
              </a:defRPr>
            </a:lvl8pPr>
            <a:lvl9pPr marL="3881438" indent="-223838" defTabSz="923925"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August, 2013</a:t>
            </a:r>
          </a:p>
        </p:txBody>
      </p:sp>
      <p:sp>
        <p:nvSpPr>
          <p:cNvPr id="10243" name="Rectangle 2">
            <a:extLst>
              <a:ext uri="{FF2B5EF4-FFF2-40B4-BE49-F238E27FC236}">
                <a16:creationId xmlns:a16="http://schemas.microsoft.com/office/drawing/2014/main" id="{A59017CE-D623-4DA2-BBCF-80AACB02B2AD}"/>
              </a:ext>
            </a:extLst>
          </p:cNvPr>
          <p:cNvSpPr>
            <a:spLocks noGrp="1" noRot="1" noChangeAspect="1" noChangeArrowheads="1" noTextEdit="1"/>
          </p:cNvSpPr>
          <p:nvPr>
            <p:ph type="sldImg"/>
          </p:nvPr>
        </p:nvSpPr>
        <p:spPr>
          <a:xfrm>
            <a:off x="1182688" y="696913"/>
            <a:ext cx="4654550" cy="3490912"/>
          </a:xfrm>
          <a:ln/>
        </p:spPr>
      </p:sp>
      <p:sp>
        <p:nvSpPr>
          <p:cNvPr id="10244" name="Rectangle 3">
            <a:extLst>
              <a:ext uri="{FF2B5EF4-FFF2-40B4-BE49-F238E27FC236}">
                <a16:creationId xmlns:a16="http://schemas.microsoft.com/office/drawing/2014/main" id="{69193D77-5507-438D-962D-DE852D2DC541}"/>
              </a:ext>
            </a:extLst>
          </p:cNvPr>
          <p:cNvSpPr>
            <a:spLocks noGrp="1" noChangeArrowheads="1"/>
          </p:cNvSpPr>
          <p:nvPr>
            <p:ph type="body" idx="1"/>
          </p:nvPr>
        </p:nvSpPr>
        <p:spPr>
          <a:xfrm>
            <a:off x="936625" y="4421188"/>
            <a:ext cx="5146675" cy="4187825"/>
          </a:xfrm>
          <a:noFill/>
        </p:spPr>
        <p:txBody>
          <a:bodyPr/>
          <a:lstStyle/>
          <a:p>
            <a:pPr eaLnBrk="1" hangingPunct="1"/>
            <a:r>
              <a:rPr lang="en-US" altLang="en-US"/>
              <a:t>Welcome to Band Saw Blade Basics Training from the M. K. Morse Company.  This program is designed to arm you with general information about band saw blades.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FCDA081-4BA0-4E21-8A6C-FB9A7452747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60D8ED62-47DA-4E5A-9875-EF5E2E5B00AA}"/>
              </a:ext>
            </a:extLst>
          </p:cNvPr>
          <p:cNvSpPr>
            <a:spLocks noGrp="1" noChangeArrowheads="1"/>
          </p:cNvSpPr>
          <p:nvPr>
            <p:ph type="body" idx="1"/>
          </p:nvPr>
        </p:nvSpPr>
        <p:spPr>
          <a:noFill/>
        </p:spPr>
        <p:txBody>
          <a:bodyPr/>
          <a:lstStyle/>
          <a:p>
            <a:r>
              <a:rPr lang="en-US" altLang="en-US"/>
              <a:t>Tooth set refers to the offset of the teeth to the left and the right side of the blade.  If the teeth were not offset, when the blade begins a cut, the kerf or slot being cut would be the same width as the blade body.  There would be no clearance on the sides of the blade, and the blade would tend to pinch in the cut.</a:t>
            </a:r>
          </a:p>
          <a:p>
            <a:endParaRPr lang="en-US" altLang="en-US"/>
          </a:p>
          <a:p>
            <a:r>
              <a:rPr lang="en-US" altLang="en-US"/>
              <a:t>By offsetting the teeth, the kerf becomes wider than the blade body thus creating clearance for the blade to pass through the cut being made.</a:t>
            </a:r>
          </a:p>
          <a:p>
            <a:endParaRPr lang="en-US" altLang="en-US"/>
          </a:p>
          <a:p>
            <a:r>
              <a:rPr lang="en-US" altLang="en-US"/>
              <a:t>Cutting different types of materials requires different amounts of set.  For example, cutting contours in wood, or cutting large ingots of steel requires a large amount of set.  Cutting smaller bars of steel requires less set.  Set magnitude is one of the characteristics of the blade that we fine tune to optimize performance within our blade categories.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26088E4-FD6E-4B16-84E1-1F9A0A9BD936}"/>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C533D26F-A942-4CF7-9F4B-BF157EBBE927}"/>
              </a:ext>
            </a:extLst>
          </p:cNvPr>
          <p:cNvSpPr>
            <a:spLocks noGrp="1" noChangeArrowheads="1"/>
          </p:cNvSpPr>
          <p:nvPr>
            <p:ph type="body" idx="1"/>
          </p:nvPr>
        </p:nvSpPr>
        <p:spPr>
          <a:noFill/>
        </p:spPr>
        <p:txBody>
          <a:bodyPr/>
          <a:lstStyle/>
          <a:p>
            <a:r>
              <a:rPr lang="en-US" altLang="en-US"/>
              <a:t>As explained earlier, variable pitch teeth have a given pattern.  The number of teeth in each pattern varies depending on the size of the teeth.  Within these patterns, the teeth are alternately set left and right with one tooth, usually the largest tooth, left unset.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51762BD-B824-4651-A5FC-A77AB9029A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612AFBD8-4CC7-4EB2-BB77-3558DF31B094}"/>
              </a:ext>
            </a:extLst>
          </p:cNvPr>
          <p:cNvSpPr>
            <a:spLocks noGrp="1" noChangeArrowheads="1"/>
          </p:cNvSpPr>
          <p:nvPr>
            <p:ph type="body" idx="1"/>
          </p:nvPr>
        </p:nvSpPr>
        <p:spPr>
          <a:noFill/>
        </p:spPr>
        <p:txBody>
          <a:bodyPr/>
          <a:lstStyle/>
          <a:p>
            <a:r>
              <a:rPr lang="en-US" altLang="en-US"/>
              <a:t> There are 6 different families of bimetal blades.  The benefits of each will be explained in later training modules.</a:t>
            </a:r>
          </a:p>
        </p:txBody>
      </p:sp>
      <p:sp>
        <p:nvSpPr>
          <p:cNvPr id="32772" name="Footer Placeholder 3">
            <a:extLst>
              <a:ext uri="{FF2B5EF4-FFF2-40B4-BE49-F238E27FC236}">
                <a16:creationId xmlns:a16="http://schemas.microsoft.com/office/drawing/2014/main" id="{D42B6EB6-9698-41D8-BFD3-CF68653FA992}"/>
              </a:ext>
            </a:extLst>
          </p:cNvPr>
          <p:cNvSpPr>
            <a:spLocks noGrp="1"/>
          </p:cNvSpPr>
          <p:nvPr>
            <p:ph type="ftr" sz="quarter" idx="4"/>
          </p:nvPr>
        </p:nvSpPr>
        <p:spPr>
          <a:noFill/>
        </p:spPr>
        <p:txBody>
          <a:bodyPr/>
          <a:lstStyle>
            <a:lvl1pPr defTabSz="925513">
              <a:defRPr sz="4000" baseline="-8000">
                <a:solidFill>
                  <a:srgbClr val="BA1222"/>
                </a:solidFill>
                <a:latin typeface="Myriad Pro" pitchFamily="34" charset="0"/>
              </a:defRPr>
            </a:lvl1pPr>
            <a:lvl2pPr marL="742950" indent="-285750" defTabSz="925513">
              <a:defRPr sz="4000" baseline="-8000">
                <a:solidFill>
                  <a:srgbClr val="BA1222"/>
                </a:solidFill>
                <a:latin typeface="Myriad Pro" pitchFamily="34" charset="0"/>
              </a:defRPr>
            </a:lvl2pPr>
            <a:lvl3pPr marL="1143000" indent="-228600" defTabSz="925513">
              <a:defRPr sz="4000" baseline="-8000">
                <a:solidFill>
                  <a:srgbClr val="BA1222"/>
                </a:solidFill>
                <a:latin typeface="Myriad Pro" pitchFamily="34" charset="0"/>
              </a:defRPr>
            </a:lvl3pPr>
            <a:lvl4pPr marL="1600200" indent="-228600" defTabSz="925513">
              <a:defRPr sz="4000" baseline="-8000">
                <a:solidFill>
                  <a:srgbClr val="BA1222"/>
                </a:solidFill>
                <a:latin typeface="Myriad Pro" pitchFamily="34" charset="0"/>
              </a:defRPr>
            </a:lvl4pPr>
            <a:lvl5pPr marL="2057400" indent="-228600" defTabSz="925513">
              <a:defRPr sz="4000" baseline="-8000">
                <a:solidFill>
                  <a:srgbClr val="BA1222"/>
                </a:solidFill>
                <a:latin typeface="Myriad Pro" pitchFamily="34" charset="0"/>
              </a:defRPr>
            </a:lvl5pPr>
            <a:lvl6pPr marL="2514600" indent="-228600" defTabSz="925513" eaLnBrk="0" fontAlgn="base" hangingPunct="0">
              <a:spcBef>
                <a:spcPct val="0"/>
              </a:spcBef>
              <a:spcAft>
                <a:spcPct val="0"/>
              </a:spcAft>
              <a:defRPr sz="4000" baseline="-8000">
                <a:solidFill>
                  <a:srgbClr val="BA1222"/>
                </a:solidFill>
                <a:latin typeface="Myriad Pro" pitchFamily="34" charset="0"/>
              </a:defRPr>
            </a:lvl6pPr>
            <a:lvl7pPr marL="2971800" indent="-228600" defTabSz="925513" eaLnBrk="0" fontAlgn="base" hangingPunct="0">
              <a:spcBef>
                <a:spcPct val="0"/>
              </a:spcBef>
              <a:spcAft>
                <a:spcPct val="0"/>
              </a:spcAft>
              <a:defRPr sz="4000" baseline="-8000">
                <a:solidFill>
                  <a:srgbClr val="BA1222"/>
                </a:solidFill>
                <a:latin typeface="Myriad Pro" pitchFamily="34" charset="0"/>
              </a:defRPr>
            </a:lvl7pPr>
            <a:lvl8pPr marL="3429000" indent="-228600" defTabSz="925513" eaLnBrk="0" fontAlgn="base" hangingPunct="0">
              <a:spcBef>
                <a:spcPct val="0"/>
              </a:spcBef>
              <a:spcAft>
                <a:spcPct val="0"/>
              </a:spcAft>
              <a:defRPr sz="4000" baseline="-8000">
                <a:solidFill>
                  <a:srgbClr val="BA1222"/>
                </a:solidFill>
                <a:latin typeface="Myriad Pro" pitchFamily="34" charset="0"/>
              </a:defRPr>
            </a:lvl8pPr>
            <a:lvl9pPr marL="3886200" indent="-228600" defTabSz="925513" eaLnBrk="0" fontAlgn="base" hangingPunct="0">
              <a:spcBef>
                <a:spcPct val="0"/>
              </a:spcBef>
              <a:spcAft>
                <a:spcPct val="0"/>
              </a:spcAft>
              <a:defRPr sz="4000" baseline="-8000">
                <a:solidFill>
                  <a:srgbClr val="BA1222"/>
                </a:solidFill>
                <a:latin typeface="Myriad Pro" pitchFamily="34" charset="0"/>
              </a:defRPr>
            </a:lvl9pPr>
          </a:lstStyle>
          <a:p>
            <a:endParaRPr lang="en-US" altLang="en-US" sz="1200" baseline="0">
              <a:solidFill>
                <a:schemeClr val="tx1"/>
              </a:solidFill>
              <a:latin typeface="Calibri" panose="020F0502020204030204" pitchFamily="34" charset="0"/>
            </a:endParaRPr>
          </a:p>
        </p:txBody>
      </p:sp>
      <p:sp>
        <p:nvSpPr>
          <p:cNvPr id="32773" name="Slide Number Placeholder 4">
            <a:extLst>
              <a:ext uri="{FF2B5EF4-FFF2-40B4-BE49-F238E27FC236}">
                <a16:creationId xmlns:a16="http://schemas.microsoft.com/office/drawing/2014/main" id="{50F045E8-AAED-43DE-86DF-F195C3DCE50C}"/>
              </a:ext>
            </a:extLst>
          </p:cNvPr>
          <p:cNvSpPr>
            <a:spLocks noGrp="1"/>
          </p:cNvSpPr>
          <p:nvPr>
            <p:ph type="sldNum" sz="quarter" idx="5"/>
          </p:nvPr>
        </p:nvSpPr>
        <p:spPr>
          <a:noFill/>
        </p:spPr>
        <p:txBody>
          <a:bodyPr/>
          <a:lstStyle>
            <a:lvl1pPr defTabSz="923925">
              <a:defRPr sz="4000" baseline="-8000">
                <a:solidFill>
                  <a:srgbClr val="BA1222"/>
                </a:solidFill>
                <a:latin typeface="Myriad Pro" pitchFamily="34" charset="0"/>
              </a:defRPr>
            </a:lvl1pPr>
            <a:lvl2pPr marL="742950" indent="-285750" defTabSz="923925">
              <a:defRPr sz="4000" baseline="-8000">
                <a:solidFill>
                  <a:srgbClr val="BA1222"/>
                </a:solidFill>
                <a:latin typeface="Myriad Pro" pitchFamily="34" charset="0"/>
              </a:defRPr>
            </a:lvl2pPr>
            <a:lvl3pPr marL="1143000" indent="-228600" defTabSz="923925">
              <a:defRPr sz="4000" baseline="-8000">
                <a:solidFill>
                  <a:srgbClr val="BA1222"/>
                </a:solidFill>
                <a:latin typeface="Myriad Pro" pitchFamily="34" charset="0"/>
              </a:defRPr>
            </a:lvl3pPr>
            <a:lvl4pPr marL="1600200" indent="-228600" defTabSz="923925">
              <a:defRPr sz="4000" baseline="-8000">
                <a:solidFill>
                  <a:srgbClr val="BA1222"/>
                </a:solidFill>
                <a:latin typeface="Myriad Pro" pitchFamily="34" charset="0"/>
              </a:defRPr>
            </a:lvl4pPr>
            <a:lvl5pPr marL="2057400" indent="-228600" defTabSz="923925">
              <a:defRPr sz="4000" baseline="-8000">
                <a:solidFill>
                  <a:srgbClr val="BA1222"/>
                </a:solidFill>
                <a:latin typeface="Myriad Pro" pitchFamily="34" charset="0"/>
              </a:defRPr>
            </a:lvl5pPr>
            <a:lvl6pPr marL="2514600" indent="-228600" defTabSz="923925" eaLnBrk="0" fontAlgn="base" hangingPunct="0">
              <a:spcBef>
                <a:spcPct val="0"/>
              </a:spcBef>
              <a:spcAft>
                <a:spcPct val="0"/>
              </a:spcAft>
              <a:defRPr sz="4000" baseline="-8000">
                <a:solidFill>
                  <a:srgbClr val="BA1222"/>
                </a:solidFill>
                <a:latin typeface="Myriad Pro" pitchFamily="34" charset="0"/>
              </a:defRPr>
            </a:lvl6pPr>
            <a:lvl7pPr marL="2971800" indent="-228600" defTabSz="923925" eaLnBrk="0" fontAlgn="base" hangingPunct="0">
              <a:spcBef>
                <a:spcPct val="0"/>
              </a:spcBef>
              <a:spcAft>
                <a:spcPct val="0"/>
              </a:spcAft>
              <a:defRPr sz="4000" baseline="-8000">
                <a:solidFill>
                  <a:srgbClr val="BA1222"/>
                </a:solidFill>
                <a:latin typeface="Myriad Pro" pitchFamily="34" charset="0"/>
              </a:defRPr>
            </a:lvl7pPr>
            <a:lvl8pPr marL="3429000" indent="-228600" defTabSz="923925" eaLnBrk="0" fontAlgn="base" hangingPunct="0">
              <a:spcBef>
                <a:spcPct val="0"/>
              </a:spcBef>
              <a:spcAft>
                <a:spcPct val="0"/>
              </a:spcAft>
              <a:defRPr sz="4000" baseline="-8000">
                <a:solidFill>
                  <a:srgbClr val="BA1222"/>
                </a:solidFill>
                <a:latin typeface="Myriad Pro" pitchFamily="34" charset="0"/>
              </a:defRPr>
            </a:lvl8pPr>
            <a:lvl9pPr marL="3886200" indent="-228600" defTabSz="923925" eaLnBrk="0" fontAlgn="base" hangingPunct="0">
              <a:spcBef>
                <a:spcPct val="0"/>
              </a:spcBef>
              <a:spcAft>
                <a:spcPct val="0"/>
              </a:spcAft>
              <a:defRPr sz="4000" baseline="-8000">
                <a:solidFill>
                  <a:srgbClr val="BA1222"/>
                </a:solidFill>
                <a:latin typeface="Myriad Pro" pitchFamily="34" charset="0"/>
              </a:defRPr>
            </a:lvl9pPr>
          </a:lstStyle>
          <a:p>
            <a:fld id="{62125093-DBB9-4A43-8AE4-8372303AE93A}" type="slidenum">
              <a:rPr lang="en-US" altLang="en-US" sz="1200" baseline="0" smtClean="0">
                <a:solidFill>
                  <a:schemeClr val="tx1"/>
                </a:solidFill>
                <a:latin typeface="Calibri" panose="020F0502020204030204" pitchFamily="34" charset="0"/>
              </a:rPr>
              <a:pPr/>
              <a:t>12</a:t>
            </a:fld>
            <a:endParaRPr lang="en-US" altLang="en-US" sz="1200" baseline="0">
              <a:solidFill>
                <a:schemeClr val="tx1"/>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C0869B9-50F4-4196-A585-A66D787F7962}"/>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D2AB485E-EBBC-4F06-8A3B-EC7E1AF188D3}"/>
              </a:ext>
            </a:extLst>
          </p:cNvPr>
          <p:cNvSpPr>
            <a:spLocks noGrp="1" noChangeArrowheads="1"/>
          </p:cNvSpPr>
          <p:nvPr>
            <p:ph type="body" idx="1"/>
          </p:nvPr>
        </p:nvSpPr>
        <p:spPr/>
        <p:txBody>
          <a:bodyPr/>
          <a:lstStyle/>
          <a:p>
            <a:pPr>
              <a:defRPr/>
            </a:pPr>
            <a:r>
              <a:rPr lang="en-US" altLang="en-US" dirty="0"/>
              <a:t>Our family name for Carbide Tipped (CT) blades is M-Factor.</a:t>
            </a:r>
          </a:p>
          <a:p>
            <a:pPr>
              <a:defRPr/>
            </a:pPr>
            <a:endParaRPr lang="en-US" altLang="en-US" dirty="0"/>
          </a:p>
          <a:p>
            <a:pPr>
              <a:defRPr/>
            </a:pPr>
            <a:r>
              <a:rPr lang="en-US" altLang="en-US" dirty="0"/>
              <a:t>There are five different types of CT blades, GP, GES, CH, FB+ and FBS.  Each will be discussed in later modules.</a:t>
            </a:r>
          </a:p>
          <a:p>
            <a:pPr marL="171450" indent="-171450">
              <a:buFontTx/>
              <a:buChar char="-"/>
              <a:defRPr/>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59EB425-4D85-43C3-B68A-00D292B77009}"/>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65557093-0485-4663-93D9-2D6A18348C64}"/>
              </a:ext>
            </a:extLst>
          </p:cNvPr>
          <p:cNvSpPr>
            <a:spLocks noGrp="1" noChangeArrowheads="1"/>
          </p:cNvSpPr>
          <p:nvPr>
            <p:ph type="body" idx="1"/>
          </p:nvPr>
        </p:nvSpPr>
        <p:spPr/>
        <p:txBody>
          <a:bodyPr/>
          <a:lstStyle/>
          <a:p>
            <a:pPr>
              <a:defRPr/>
            </a:pPr>
            <a:r>
              <a:rPr lang="en-US" altLang="en-US" dirty="0"/>
              <a:t>Tungsten Carbide Grit Edge blades are blades that have Tungsten Carbide particles attached to one edge of the strip rather than having pointed teeth.</a:t>
            </a:r>
          </a:p>
          <a:p>
            <a:pPr>
              <a:defRPr/>
            </a:pPr>
            <a:endParaRPr lang="en-US" altLang="en-US" dirty="0"/>
          </a:p>
          <a:p>
            <a:pPr>
              <a:defRPr/>
            </a:pPr>
            <a:r>
              <a:rPr lang="en-US" altLang="en-US" dirty="0"/>
              <a:t>There are two types; continuous edge having an unbroken line of grit along the entire length of the blade and </a:t>
            </a:r>
            <a:r>
              <a:rPr lang="en-US" altLang="en-US" dirty="0" err="1"/>
              <a:t>gulleted</a:t>
            </a:r>
            <a:r>
              <a:rPr lang="en-US" altLang="en-US" dirty="0"/>
              <a:t> edge that has the grit broken up into short lengths with spacing (gullets) between the short lengths.</a:t>
            </a:r>
          </a:p>
          <a:p>
            <a:pPr marL="171450" indent="-171450">
              <a:buFontTx/>
              <a:buChar char="-"/>
              <a:defRPr/>
            </a:pP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a:extLst>
              <a:ext uri="{FF2B5EF4-FFF2-40B4-BE49-F238E27FC236}">
                <a16:creationId xmlns:a16="http://schemas.microsoft.com/office/drawing/2014/main" id="{33A9257B-2399-4B1A-B20C-51E83AFAA221}"/>
              </a:ext>
            </a:extLst>
          </p:cNvPr>
          <p:cNvSpPr>
            <a:spLocks noGrp="1" noChangeArrowheads="1"/>
          </p:cNvSpPr>
          <p:nvPr>
            <p:ph type="ftr" sz="quarter" idx="4"/>
          </p:nvPr>
        </p:nvSpPr>
        <p:spPr>
          <a:xfrm>
            <a:off x="157163" y="8810625"/>
            <a:ext cx="3044825" cy="465138"/>
          </a:xfrm>
          <a:noFill/>
        </p:spPr>
        <p:txBody>
          <a:bodyPr/>
          <a:lstStyle>
            <a:lvl1pPr defTabSz="927100">
              <a:defRPr sz="4000" baseline="-8000">
                <a:solidFill>
                  <a:srgbClr val="BA1222"/>
                </a:solidFill>
                <a:latin typeface="Myriad Pro" pitchFamily="34" charset="0"/>
              </a:defRPr>
            </a:lvl1pPr>
            <a:lvl2pPr marL="742950" indent="-285750" defTabSz="927100">
              <a:defRPr sz="4000" baseline="-8000">
                <a:solidFill>
                  <a:srgbClr val="BA1222"/>
                </a:solidFill>
                <a:latin typeface="Myriad Pro" pitchFamily="34" charset="0"/>
              </a:defRPr>
            </a:lvl2pPr>
            <a:lvl3pPr marL="1143000" indent="-228600" defTabSz="927100">
              <a:defRPr sz="4000" baseline="-8000">
                <a:solidFill>
                  <a:srgbClr val="BA1222"/>
                </a:solidFill>
                <a:latin typeface="Myriad Pro" pitchFamily="34" charset="0"/>
              </a:defRPr>
            </a:lvl3pPr>
            <a:lvl4pPr marL="1600200" indent="-228600" defTabSz="927100">
              <a:defRPr sz="4000" baseline="-8000">
                <a:solidFill>
                  <a:srgbClr val="BA1222"/>
                </a:solidFill>
                <a:latin typeface="Myriad Pro" pitchFamily="34" charset="0"/>
              </a:defRPr>
            </a:lvl4pPr>
            <a:lvl5pPr marL="2057400" indent="-228600" defTabSz="927100">
              <a:defRPr sz="4000" baseline="-8000">
                <a:solidFill>
                  <a:srgbClr val="BA1222"/>
                </a:solidFill>
                <a:latin typeface="Myriad Pro" pitchFamily="34" charset="0"/>
              </a:defRPr>
            </a:lvl5pPr>
            <a:lvl6pPr marL="2514600" indent="-228600" defTabSz="927100" eaLnBrk="0" fontAlgn="base" hangingPunct="0">
              <a:spcBef>
                <a:spcPct val="0"/>
              </a:spcBef>
              <a:spcAft>
                <a:spcPct val="0"/>
              </a:spcAft>
              <a:defRPr sz="4000" baseline="-8000">
                <a:solidFill>
                  <a:srgbClr val="BA1222"/>
                </a:solidFill>
                <a:latin typeface="Myriad Pro" pitchFamily="34" charset="0"/>
              </a:defRPr>
            </a:lvl6pPr>
            <a:lvl7pPr marL="2971800" indent="-228600" defTabSz="927100" eaLnBrk="0" fontAlgn="base" hangingPunct="0">
              <a:spcBef>
                <a:spcPct val="0"/>
              </a:spcBef>
              <a:spcAft>
                <a:spcPct val="0"/>
              </a:spcAft>
              <a:defRPr sz="4000" baseline="-8000">
                <a:solidFill>
                  <a:srgbClr val="BA1222"/>
                </a:solidFill>
                <a:latin typeface="Myriad Pro" pitchFamily="34" charset="0"/>
              </a:defRPr>
            </a:lvl7pPr>
            <a:lvl8pPr marL="3429000" indent="-228600" defTabSz="927100" eaLnBrk="0" fontAlgn="base" hangingPunct="0">
              <a:spcBef>
                <a:spcPct val="0"/>
              </a:spcBef>
              <a:spcAft>
                <a:spcPct val="0"/>
              </a:spcAft>
              <a:defRPr sz="4000" baseline="-8000">
                <a:solidFill>
                  <a:srgbClr val="BA1222"/>
                </a:solidFill>
                <a:latin typeface="Myriad Pro" pitchFamily="34" charset="0"/>
              </a:defRPr>
            </a:lvl8pPr>
            <a:lvl9pPr marL="3886200" indent="-228600" defTabSz="927100"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August, 2013</a:t>
            </a:r>
          </a:p>
        </p:txBody>
      </p:sp>
      <p:sp>
        <p:nvSpPr>
          <p:cNvPr id="38915" name="Rectangle 2">
            <a:extLst>
              <a:ext uri="{FF2B5EF4-FFF2-40B4-BE49-F238E27FC236}">
                <a16:creationId xmlns:a16="http://schemas.microsoft.com/office/drawing/2014/main" id="{9C5A2CA1-CFA1-420A-A30D-3B4667AB6DBC}"/>
              </a:ext>
            </a:extLst>
          </p:cNvPr>
          <p:cNvSpPr>
            <a:spLocks noGrp="1" noRot="1" noChangeAspect="1" noChangeArrowheads="1" noTextEdit="1"/>
          </p:cNvSpPr>
          <p:nvPr>
            <p:ph type="sldImg"/>
          </p:nvPr>
        </p:nvSpPr>
        <p:spPr>
          <a:xfrm>
            <a:off x="1184275" y="696913"/>
            <a:ext cx="4654550" cy="3492500"/>
          </a:xfrm>
          <a:ln/>
        </p:spPr>
      </p:sp>
      <p:sp>
        <p:nvSpPr>
          <p:cNvPr id="38916" name="Rectangle 3">
            <a:extLst>
              <a:ext uri="{FF2B5EF4-FFF2-40B4-BE49-F238E27FC236}">
                <a16:creationId xmlns:a16="http://schemas.microsoft.com/office/drawing/2014/main" id="{FEC3B301-8EEC-4356-B8EC-756E5990F777}"/>
              </a:ext>
            </a:extLst>
          </p:cNvPr>
          <p:cNvSpPr>
            <a:spLocks noGrp="1" noChangeArrowheads="1"/>
          </p:cNvSpPr>
          <p:nvPr>
            <p:ph type="body" idx="1"/>
          </p:nvPr>
        </p:nvSpPr>
        <p:spPr>
          <a:xfrm>
            <a:off x="936625" y="4422775"/>
            <a:ext cx="5149850" cy="4189413"/>
          </a:xfrm>
          <a:noFill/>
        </p:spPr>
        <p:txBody>
          <a:bodyPr/>
          <a:lstStyle/>
          <a:p>
            <a:r>
              <a:rPr lang="en-US" altLang="en-US"/>
              <a:t>Thank you for your time today.  We sincerely hope this training improved your knowledge of band saw blade basics.</a:t>
            </a:r>
          </a:p>
          <a:p>
            <a:endParaRPr lang="en-US" altLang="en-US"/>
          </a:p>
          <a:p>
            <a:r>
              <a:rPr lang="en-US" altLang="en-US"/>
              <a:t>If you have any questions or would like further information, please give us a call at 330-453-8187.</a:t>
            </a:r>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id="{65C7090E-43D4-45CE-9011-3A17BD8664DA}"/>
              </a:ext>
            </a:extLst>
          </p:cNvPr>
          <p:cNvSpPr>
            <a:spLocks noGrp="1" noChangeArrowheads="1"/>
          </p:cNvSpPr>
          <p:nvPr>
            <p:ph type="ftr" sz="quarter" idx="4"/>
          </p:nvPr>
        </p:nvSpPr>
        <p:spPr>
          <a:noFill/>
        </p:spPr>
        <p:txBody>
          <a:bodyPr/>
          <a:lstStyle>
            <a:lvl1pPr defTabSz="923925">
              <a:defRPr sz="4000" baseline="-8000">
                <a:solidFill>
                  <a:srgbClr val="BA1222"/>
                </a:solidFill>
                <a:latin typeface="Myriad Pro" pitchFamily="34" charset="0"/>
              </a:defRPr>
            </a:lvl1pPr>
            <a:lvl2pPr marL="738188" indent="-280988" defTabSz="923925">
              <a:defRPr sz="4000" baseline="-8000">
                <a:solidFill>
                  <a:srgbClr val="BA1222"/>
                </a:solidFill>
                <a:latin typeface="Myriad Pro" pitchFamily="34" charset="0"/>
              </a:defRPr>
            </a:lvl2pPr>
            <a:lvl3pPr marL="1138238" indent="-223838" defTabSz="923925">
              <a:defRPr sz="4000" baseline="-8000">
                <a:solidFill>
                  <a:srgbClr val="BA1222"/>
                </a:solidFill>
                <a:latin typeface="Myriad Pro" pitchFamily="34" charset="0"/>
              </a:defRPr>
            </a:lvl3pPr>
            <a:lvl4pPr marL="1595438" indent="-223838" defTabSz="923925">
              <a:defRPr sz="4000" baseline="-8000">
                <a:solidFill>
                  <a:srgbClr val="BA1222"/>
                </a:solidFill>
                <a:latin typeface="Myriad Pro" pitchFamily="34" charset="0"/>
              </a:defRPr>
            </a:lvl4pPr>
            <a:lvl5pPr marL="2052638" indent="-223838" defTabSz="923925">
              <a:defRPr sz="4000" baseline="-8000">
                <a:solidFill>
                  <a:srgbClr val="BA1222"/>
                </a:solidFill>
                <a:latin typeface="Myriad Pro" pitchFamily="34" charset="0"/>
              </a:defRPr>
            </a:lvl5pPr>
            <a:lvl6pPr marL="2509838" indent="-223838" defTabSz="923925" eaLnBrk="0" fontAlgn="base" hangingPunct="0">
              <a:spcBef>
                <a:spcPct val="0"/>
              </a:spcBef>
              <a:spcAft>
                <a:spcPct val="0"/>
              </a:spcAft>
              <a:defRPr sz="4000" baseline="-8000">
                <a:solidFill>
                  <a:srgbClr val="BA1222"/>
                </a:solidFill>
                <a:latin typeface="Myriad Pro" pitchFamily="34" charset="0"/>
              </a:defRPr>
            </a:lvl6pPr>
            <a:lvl7pPr marL="2967038" indent="-223838" defTabSz="923925" eaLnBrk="0" fontAlgn="base" hangingPunct="0">
              <a:spcBef>
                <a:spcPct val="0"/>
              </a:spcBef>
              <a:spcAft>
                <a:spcPct val="0"/>
              </a:spcAft>
              <a:defRPr sz="4000" baseline="-8000">
                <a:solidFill>
                  <a:srgbClr val="BA1222"/>
                </a:solidFill>
                <a:latin typeface="Myriad Pro" pitchFamily="34" charset="0"/>
              </a:defRPr>
            </a:lvl7pPr>
            <a:lvl8pPr marL="3424238" indent="-223838" defTabSz="923925" eaLnBrk="0" fontAlgn="base" hangingPunct="0">
              <a:spcBef>
                <a:spcPct val="0"/>
              </a:spcBef>
              <a:spcAft>
                <a:spcPct val="0"/>
              </a:spcAft>
              <a:defRPr sz="4000" baseline="-8000">
                <a:solidFill>
                  <a:srgbClr val="BA1222"/>
                </a:solidFill>
                <a:latin typeface="Myriad Pro" pitchFamily="34" charset="0"/>
              </a:defRPr>
            </a:lvl8pPr>
            <a:lvl9pPr marL="3881438" indent="-223838" defTabSz="923925"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August, 2013</a:t>
            </a:r>
          </a:p>
        </p:txBody>
      </p:sp>
      <p:sp>
        <p:nvSpPr>
          <p:cNvPr id="12291" name="Rectangle 6">
            <a:extLst>
              <a:ext uri="{FF2B5EF4-FFF2-40B4-BE49-F238E27FC236}">
                <a16:creationId xmlns:a16="http://schemas.microsoft.com/office/drawing/2014/main" id="{F3977021-2BC6-41CD-A910-0567BB88B5E1}"/>
              </a:ext>
            </a:extLst>
          </p:cNvPr>
          <p:cNvSpPr txBox="1">
            <a:spLocks noGrp="1" noChangeArrowheads="1"/>
          </p:cNvSpPr>
          <p:nvPr/>
        </p:nvSpPr>
        <p:spPr bwMode="auto">
          <a:xfrm>
            <a:off x="0" y="883920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825" tIns="46411" rIns="92825" bIns="46411" anchor="b"/>
          <a:lstStyle>
            <a:lvl1pPr defTabSz="927100">
              <a:defRPr sz="4000" baseline="-8000">
                <a:solidFill>
                  <a:srgbClr val="BA1222"/>
                </a:solidFill>
                <a:latin typeface="Myriad Pro" pitchFamily="34" charset="0"/>
              </a:defRPr>
            </a:lvl1pPr>
            <a:lvl2pPr marL="742950" indent="-285750" defTabSz="927100">
              <a:defRPr sz="4000" baseline="-8000">
                <a:solidFill>
                  <a:srgbClr val="BA1222"/>
                </a:solidFill>
                <a:latin typeface="Myriad Pro" pitchFamily="34" charset="0"/>
              </a:defRPr>
            </a:lvl2pPr>
            <a:lvl3pPr marL="1143000" indent="-228600" defTabSz="927100">
              <a:defRPr sz="4000" baseline="-8000">
                <a:solidFill>
                  <a:srgbClr val="BA1222"/>
                </a:solidFill>
                <a:latin typeface="Myriad Pro" pitchFamily="34" charset="0"/>
              </a:defRPr>
            </a:lvl3pPr>
            <a:lvl4pPr marL="1600200" indent="-228600" defTabSz="927100">
              <a:defRPr sz="4000" baseline="-8000">
                <a:solidFill>
                  <a:srgbClr val="BA1222"/>
                </a:solidFill>
                <a:latin typeface="Myriad Pro" pitchFamily="34" charset="0"/>
              </a:defRPr>
            </a:lvl4pPr>
            <a:lvl5pPr marL="2057400" indent="-228600" defTabSz="927100">
              <a:defRPr sz="4000" baseline="-8000">
                <a:solidFill>
                  <a:srgbClr val="BA1222"/>
                </a:solidFill>
                <a:latin typeface="Myriad Pro" pitchFamily="34" charset="0"/>
              </a:defRPr>
            </a:lvl5pPr>
            <a:lvl6pPr marL="2514600" indent="-228600" defTabSz="927100" eaLnBrk="0" fontAlgn="base" hangingPunct="0">
              <a:spcBef>
                <a:spcPct val="0"/>
              </a:spcBef>
              <a:spcAft>
                <a:spcPct val="0"/>
              </a:spcAft>
              <a:defRPr sz="4000" baseline="-8000">
                <a:solidFill>
                  <a:srgbClr val="BA1222"/>
                </a:solidFill>
                <a:latin typeface="Myriad Pro" pitchFamily="34" charset="0"/>
              </a:defRPr>
            </a:lvl6pPr>
            <a:lvl7pPr marL="2971800" indent="-228600" defTabSz="927100" eaLnBrk="0" fontAlgn="base" hangingPunct="0">
              <a:spcBef>
                <a:spcPct val="0"/>
              </a:spcBef>
              <a:spcAft>
                <a:spcPct val="0"/>
              </a:spcAft>
              <a:defRPr sz="4000" baseline="-8000">
                <a:solidFill>
                  <a:srgbClr val="BA1222"/>
                </a:solidFill>
                <a:latin typeface="Myriad Pro" pitchFamily="34" charset="0"/>
              </a:defRPr>
            </a:lvl7pPr>
            <a:lvl8pPr marL="3429000" indent="-228600" defTabSz="927100" eaLnBrk="0" fontAlgn="base" hangingPunct="0">
              <a:spcBef>
                <a:spcPct val="0"/>
              </a:spcBef>
              <a:spcAft>
                <a:spcPct val="0"/>
              </a:spcAft>
              <a:defRPr sz="4000" baseline="-8000">
                <a:solidFill>
                  <a:srgbClr val="BA1222"/>
                </a:solidFill>
                <a:latin typeface="Myriad Pro" pitchFamily="34" charset="0"/>
              </a:defRPr>
            </a:lvl8pPr>
            <a:lvl9pPr marL="3886200" indent="-228600" defTabSz="927100" eaLnBrk="0" fontAlgn="base" hangingPunct="0">
              <a:spcBef>
                <a:spcPct val="0"/>
              </a:spcBef>
              <a:spcAft>
                <a:spcPct val="0"/>
              </a:spcAft>
              <a:defRPr sz="4000" baseline="-8000">
                <a:solidFill>
                  <a:srgbClr val="BA1222"/>
                </a:solidFill>
                <a:latin typeface="Myriad Pro" pitchFamily="34" charset="0"/>
              </a:defRPr>
            </a:lvl9pPr>
          </a:lstStyle>
          <a:p>
            <a:pPr eaLnBrk="1" hangingPunct="1"/>
            <a:r>
              <a:rPr lang="en-US" altLang="en-US" sz="1200" baseline="0">
                <a:solidFill>
                  <a:schemeClr val="tx1"/>
                </a:solidFill>
                <a:latin typeface="Calibri" panose="020F0502020204030204" pitchFamily="34" charset="0"/>
              </a:rPr>
              <a:t>M. K. Morse Band Training Class                                                                             May, 2013</a:t>
            </a:r>
          </a:p>
        </p:txBody>
      </p:sp>
      <p:sp>
        <p:nvSpPr>
          <p:cNvPr id="12292" name="Rectangle 2">
            <a:extLst>
              <a:ext uri="{FF2B5EF4-FFF2-40B4-BE49-F238E27FC236}">
                <a16:creationId xmlns:a16="http://schemas.microsoft.com/office/drawing/2014/main" id="{C278ED30-AC82-49C4-84D9-4205034282DE}"/>
              </a:ext>
            </a:extLst>
          </p:cNvPr>
          <p:cNvSpPr>
            <a:spLocks noGrp="1" noRot="1" noChangeAspect="1" noChangeArrowheads="1" noTextEdit="1"/>
          </p:cNvSpPr>
          <p:nvPr>
            <p:ph type="sldImg"/>
          </p:nvPr>
        </p:nvSpPr>
        <p:spPr>
          <a:xfrm>
            <a:off x="1184275" y="696913"/>
            <a:ext cx="4651375" cy="3489325"/>
          </a:xfrm>
          <a:ln/>
        </p:spPr>
      </p:sp>
      <p:sp>
        <p:nvSpPr>
          <p:cNvPr id="12293" name="Rectangle 3">
            <a:extLst>
              <a:ext uri="{FF2B5EF4-FFF2-40B4-BE49-F238E27FC236}">
                <a16:creationId xmlns:a16="http://schemas.microsoft.com/office/drawing/2014/main" id="{8BB6B721-BE62-46DC-B746-59F1ADCB7318}"/>
              </a:ext>
            </a:extLst>
          </p:cNvPr>
          <p:cNvSpPr>
            <a:spLocks noGrp="1" noChangeArrowheads="1"/>
          </p:cNvSpPr>
          <p:nvPr>
            <p:ph type="body" idx="1"/>
          </p:nvPr>
        </p:nvSpPr>
        <p:spPr>
          <a:xfrm>
            <a:off x="936625" y="4421188"/>
            <a:ext cx="5146675" cy="4187825"/>
          </a:xfrm>
          <a:noFill/>
          <a:extLst>
            <a:ext uri="{91240B29-F687-4F45-9708-019B960494DF}">
              <a14:hiddenLine xmlns:a14="http://schemas.microsoft.com/office/drawing/2010/main" w="12699">
                <a:solidFill>
                  <a:schemeClr val="tx1"/>
                </a:solidFill>
                <a:miter lim="800000"/>
                <a:headEnd type="none" w="sm" len="sm"/>
                <a:tailEnd type="none" w="sm" len="sm"/>
              </a14:hiddenLine>
            </a:ext>
          </a:extLst>
        </p:spPr>
        <p:txBody>
          <a:bodyPr lIns="93234" tIns="46618" rIns="93234" bIns="46618"/>
          <a:lstStyle/>
          <a:p>
            <a:r>
              <a:rPr lang="en-US" altLang="en-US"/>
              <a:t>Today there are four main types of blades used in the band saw industry.  We will look at the four separately to explain their features and benefits.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19842248-B3DE-423A-9617-3874F970BAAD}"/>
              </a:ext>
            </a:extLst>
          </p:cNvPr>
          <p:cNvSpPr>
            <a:spLocks noGrp="1" noChangeArrowheads="1"/>
          </p:cNvSpPr>
          <p:nvPr>
            <p:ph type="ftr" sz="quarter" idx="4"/>
          </p:nvPr>
        </p:nvSpPr>
        <p:spPr>
          <a:noFill/>
        </p:spPr>
        <p:txBody>
          <a:bodyPr/>
          <a:lstStyle>
            <a:lvl1pPr defTabSz="923925">
              <a:defRPr sz="4000" baseline="-8000">
                <a:solidFill>
                  <a:srgbClr val="BA1222"/>
                </a:solidFill>
                <a:latin typeface="Myriad Pro" pitchFamily="34" charset="0"/>
              </a:defRPr>
            </a:lvl1pPr>
            <a:lvl2pPr marL="738188" indent="-280988" defTabSz="923925">
              <a:defRPr sz="4000" baseline="-8000">
                <a:solidFill>
                  <a:srgbClr val="BA1222"/>
                </a:solidFill>
                <a:latin typeface="Myriad Pro" pitchFamily="34" charset="0"/>
              </a:defRPr>
            </a:lvl2pPr>
            <a:lvl3pPr marL="1138238" indent="-223838" defTabSz="923925">
              <a:defRPr sz="4000" baseline="-8000">
                <a:solidFill>
                  <a:srgbClr val="BA1222"/>
                </a:solidFill>
                <a:latin typeface="Myriad Pro" pitchFamily="34" charset="0"/>
              </a:defRPr>
            </a:lvl3pPr>
            <a:lvl4pPr marL="1595438" indent="-223838" defTabSz="923925">
              <a:defRPr sz="4000" baseline="-8000">
                <a:solidFill>
                  <a:srgbClr val="BA1222"/>
                </a:solidFill>
                <a:latin typeface="Myriad Pro" pitchFamily="34" charset="0"/>
              </a:defRPr>
            </a:lvl4pPr>
            <a:lvl5pPr marL="2052638" indent="-223838" defTabSz="923925">
              <a:defRPr sz="4000" baseline="-8000">
                <a:solidFill>
                  <a:srgbClr val="BA1222"/>
                </a:solidFill>
                <a:latin typeface="Myriad Pro" pitchFamily="34" charset="0"/>
              </a:defRPr>
            </a:lvl5pPr>
            <a:lvl6pPr marL="2509838" indent="-223838" defTabSz="923925" eaLnBrk="0" fontAlgn="base" hangingPunct="0">
              <a:spcBef>
                <a:spcPct val="0"/>
              </a:spcBef>
              <a:spcAft>
                <a:spcPct val="0"/>
              </a:spcAft>
              <a:defRPr sz="4000" baseline="-8000">
                <a:solidFill>
                  <a:srgbClr val="BA1222"/>
                </a:solidFill>
                <a:latin typeface="Myriad Pro" pitchFamily="34" charset="0"/>
              </a:defRPr>
            </a:lvl6pPr>
            <a:lvl7pPr marL="2967038" indent="-223838" defTabSz="923925" eaLnBrk="0" fontAlgn="base" hangingPunct="0">
              <a:spcBef>
                <a:spcPct val="0"/>
              </a:spcBef>
              <a:spcAft>
                <a:spcPct val="0"/>
              </a:spcAft>
              <a:defRPr sz="4000" baseline="-8000">
                <a:solidFill>
                  <a:srgbClr val="BA1222"/>
                </a:solidFill>
                <a:latin typeface="Myriad Pro" pitchFamily="34" charset="0"/>
              </a:defRPr>
            </a:lvl7pPr>
            <a:lvl8pPr marL="3424238" indent="-223838" defTabSz="923925" eaLnBrk="0" fontAlgn="base" hangingPunct="0">
              <a:spcBef>
                <a:spcPct val="0"/>
              </a:spcBef>
              <a:spcAft>
                <a:spcPct val="0"/>
              </a:spcAft>
              <a:defRPr sz="4000" baseline="-8000">
                <a:solidFill>
                  <a:srgbClr val="BA1222"/>
                </a:solidFill>
                <a:latin typeface="Myriad Pro" pitchFamily="34" charset="0"/>
              </a:defRPr>
            </a:lvl8pPr>
            <a:lvl9pPr marL="3881438" indent="-223838" defTabSz="923925"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August, 2013</a:t>
            </a:r>
          </a:p>
        </p:txBody>
      </p:sp>
      <p:sp>
        <p:nvSpPr>
          <p:cNvPr id="14339" name="Rectangle 6">
            <a:extLst>
              <a:ext uri="{FF2B5EF4-FFF2-40B4-BE49-F238E27FC236}">
                <a16:creationId xmlns:a16="http://schemas.microsoft.com/office/drawing/2014/main" id="{D1DB2E61-A7A0-43C8-B834-470004E7AB0F}"/>
              </a:ext>
            </a:extLst>
          </p:cNvPr>
          <p:cNvSpPr txBox="1">
            <a:spLocks noGrp="1" noChangeArrowheads="1"/>
          </p:cNvSpPr>
          <p:nvPr/>
        </p:nvSpPr>
        <p:spPr bwMode="auto">
          <a:xfrm>
            <a:off x="0" y="883920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825" tIns="46411" rIns="92825" bIns="46411" anchor="b"/>
          <a:lstStyle>
            <a:lvl1pPr defTabSz="927100">
              <a:defRPr sz="4000" baseline="-8000">
                <a:solidFill>
                  <a:srgbClr val="BA1222"/>
                </a:solidFill>
                <a:latin typeface="Myriad Pro" pitchFamily="34" charset="0"/>
              </a:defRPr>
            </a:lvl1pPr>
            <a:lvl2pPr marL="742950" indent="-285750" defTabSz="927100">
              <a:defRPr sz="4000" baseline="-8000">
                <a:solidFill>
                  <a:srgbClr val="BA1222"/>
                </a:solidFill>
                <a:latin typeface="Myriad Pro" pitchFamily="34" charset="0"/>
              </a:defRPr>
            </a:lvl2pPr>
            <a:lvl3pPr marL="1143000" indent="-228600" defTabSz="927100">
              <a:defRPr sz="4000" baseline="-8000">
                <a:solidFill>
                  <a:srgbClr val="BA1222"/>
                </a:solidFill>
                <a:latin typeface="Myriad Pro" pitchFamily="34" charset="0"/>
              </a:defRPr>
            </a:lvl3pPr>
            <a:lvl4pPr marL="1600200" indent="-228600" defTabSz="927100">
              <a:defRPr sz="4000" baseline="-8000">
                <a:solidFill>
                  <a:srgbClr val="BA1222"/>
                </a:solidFill>
                <a:latin typeface="Myriad Pro" pitchFamily="34" charset="0"/>
              </a:defRPr>
            </a:lvl4pPr>
            <a:lvl5pPr marL="2057400" indent="-228600" defTabSz="927100">
              <a:defRPr sz="4000" baseline="-8000">
                <a:solidFill>
                  <a:srgbClr val="BA1222"/>
                </a:solidFill>
                <a:latin typeface="Myriad Pro" pitchFamily="34" charset="0"/>
              </a:defRPr>
            </a:lvl5pPr>
            <a:lvl6pPr marL="2514600" indent="-228600" defTabSz="927100" eaLnBrk="0" fontAlgn="base" hangingPunct="0">
              <a:spcBef>
                <a:spcPct val="0"/>
              </a:spcBef>
              <a:spcAft>
                <a:spcPct val="0"/>
              </a:spcAft>
              <a:defRPr sz="4000" baseline="-8000">
                <a:solidFill>
                  <a:srgbClr val="BA1222"/>
                </a:solidFill>
                <a:latin typeface="Myriad Pro" pitchFamily="34" charset="0"/>
              </a:defRPr>
            </a:lvl6pPr>
            <a:lvl7pPr marL="2971800" indent="-228600" defTabSz="927100" eaLnBrk="0" fontAlgn="base" hangingPunct="0">
              <a:spcBef>
                <a:spcPct val="0"/>
              </a:spcBef>
              <a:spcAft>
                <a:spcPct val="0"/>
              </a:spcAft>
              <a:defRPr sz="4000" baseline="-8000">
                <a:solidFill>
                  <a:srgbClr val="BA1222"/>
                </a:solidFill>
                <a:latin typeface="Myriad Pro" pitchFamily="34" charset="0"/>
              </a:defRPr>
            </a:lvl7pPr>
            <a:lvl8pPr marL="3429000" indent="-228600" defTabSz="927100" eaLnBrk="0" fontAlgn="base" hangingPunct="0">
              <a:spcBef>
                <a:spcPct val="0"/>
              </a:spcBef>
              <a:spcAft>
                <a:spcPct val="0"/>
              </a:spcAft>
              <a:defRPr sz="4000" baseline="-8000">
                <a:solidFill>
                  <a:srgbClr val="BA1222"/>
                </a:solidFill>
                <a:latin typeface="Myriad Pro" pitchFamily="34" charset="0"/>
              </a:defRPr>
            </a:lvl8pPr>
            <a:lvl9pPr marL="3886200" indent="-228600" defTabSz="927100" eaLnBrk="0" fontAlgn="base" hangingPunct="0">
              <a:spcBef>
                <a:spcPct val="0"/>
              </a:spcBef>
              <a:spcAft>
                <a:spcPct val="0"/>
              </a:spcAft>
              <a:defRPr sz="4000" baseline="-8000">
                <a:solidFill>
                  <a:srgbClr val="BA1222"/>
                </a:solidFill>
                <a:latin typeface="Myriad Pro" pitchFamily="34" charset="0"/>
              </a:defRPr>
            </a:lvl9pPr>
          </a:lstStyle>
          <a:p>
            <a:pPr eaLnBrk="1" hangingPunct="1"/>
            <a:r>
              <a:rPr lang="en-US" altLang="en-US" sz="1200" baseline="0">
                <a:solidFill>
                  <a:schemeClr val="tx1"/>
                </a:solidFill>
                <a:latin typeface="Calibri" panose="020F0502020204030204" pitchFamily="34" charset="0"/>
              </a:rPr>
              <a:t>M. K. Morse Band Training Class                                                                             May, 2013</a:t>
            </a:r>
          </a:p>
        </p:txBody>
      </p:sp>
      <p:sp>
        <p:nvSpPr>
          <p:cNvPr id="14340" name="Rectangle 2">
            <a:extLst>
              <a:ext uri="{FF2B5EF4-FFF2-40B4-BE49-F238E27FC236}">
                <a16:creationId xmlns:a16="http://schemas.microsoft.com/office/drawing/2014/main" id="{D0CA6947-3618-4429-8B80-AE66F1D46402}"/>
              </a:ext>
            </a:extLst>
          </p:cNvPr>
          <p:cNvSpPr>
            <a:spLocks noGrp="1" noRot="1" noChangeAspect="1" noChangeArrowheads="1" noTextEdit="1"/>
          </p:cNvSpPr>
          <p:nvPr>
            <p:ph type="sldImg"/>
          </p:nvPr>
        </p:nvSpPr>
        <p:spPr>
          <a:xfrm>
            <a:off x="1184275" y="696913"/>
            <a:ext cx="4651375" cy="3489325"/>
          </a:xfrm>
          <a:ln/>
        </p:spPr>
      </p:sp>
      <p:sp>
        <p:nvSpPr>
          <p:cNvPr id="14341" name="Rectangle 3">
            <a:extLst>
              <a:ext uri="{FF2B5EF4-FFF2-40B4-BE49-F238E27FC236}">
                <a16:creationId xmlns:a16="http://schemas.microsoft.com/office/drawing/2014/main" id="{A5792615-89C3-412A-8F93-E7ADF252F2A2}"/>
              </a:ext>
            </a:extLst>
          </p:cNvPr>
          <p:cNvSpPr>
            <a:spLocks noGrp="1" noChangeArrowheads="1"/>
          </p:cNvSpPr>
          <p:nvPr>
            <p:ph type="body" idx="1"/>
          </p:nvPr>
        </p:nvSpPr>
        <p:spPr>
          <a:xfrm>
            <a:off x="936625" y="4421188"/>
            <a:ext cx="5146675" cy="4187825"/>
          </a:xfrm>
          <a:extLst>
            <a:ext uri="{91240B29-F687-4F45-9708-019B960494DF}">
              <a14:hiddenLine xmlns:a14="http://schemas.microsoft.com/office/drawing/2010/main" w="12699">
                <a:solidFill>
                  <a:schemeClr val="tx1"/>
                </a:solidFill>
                <a:miter lim="800000"/>
                <a:headEnd type="none" w="sm" len="sm"/>
                <a:tailEnd type="none" w="sm" len="sm"/>
              </a14:hiddenLine>
            </a:ext>
          </a:extLst>
        </p:spPr>
        <p:txBody>
          <a:bodyPr lIns="93234" tIns="46618" rIns="93234" bIns="46618"/>
          <a:lstStyle/>
          <a:p>
            <a:pPr>
              <a:defRPr/>
            </a:pPr>
            <a:r>
              <a:rPr lang="en-US" altLang="en-US" dirty="0"/>
              <a:t>  </a:t>
            </a:r>
          </a:p>
          <a:p>
            <a:pPr>
              <a:defRPr/>
            </a:pPr>
            <a:r>
              <a:rPr lang="en-US" altLang="en-US" dirty="0"/>
              <a:t>Carbon blades are made of one single grade of carbon steel. </a:t>
            </a:r>
          </a:p>
          <a:p>
            <a:pPr marL="171450" indent="-171450">
              <a:buFontTx/>
              <a:buChar char="-"/>
              <a:defRPr/>
            </a:pPr>
            <a:r>
              <a:rPr lang="en-US" altLang="en-US" dirty="0"/>
              <a:t>There are two basic types of carbon blades; Flex Back (HEF) and Hard Back (HB)</a:t>
            </a:r>
          </a:p>
          <a:p>
            <a:pPr marL="171450" indent="-171450">
              <a:buFontTx/>
              <a:buChar char="-"/>
              <a:defRPr/>
            </a:pPr>
            <a:r>
              <a:rPr lang="en-US" altLang="en-US" dirty="0"/>
              <a:t>Because carbon blades are easier to make and the raw materials are less expensive, carbon blades are the lowest cost of the four types of blades.  This does not mean they are an inferior product.  For some applications, they continue to provide the best value for the money.</a:t>
            </a:r>
          </a:p>
          <a:p>
            <a:pPr marL="171450" indent="-171450">
              <a:buFontTx/>
              <a:buChar char="-"/>
              <a:defRPr/>
            </a:pPr>
            <a:r>
              <a:rPr lang="en-US" altLang="en-US" dirty="0"/>
              <a:t>Carbon blades do have limitations.  For example, they cannot be used to cut stainless steel.</a:t>
            </a:r>
          </a:p>
          <a:p>
            <a:pPr marL="171450" indent="-171450">
              <a:buFontTx/>
              <a:buChar char="-"/>
              <a:defRPr/>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a:extLst>
              <a:ext uri="{FF2B5EF4-FFF2-40B4-BE49-F238E27FC236}">
                <a16:creationId xmlns:a16="http://schemas.microsoft.com/office/drawing/2014/main" id="{E0C62047-4048-44D3-9AF9-15A42A047EED}"/>
              </a:ext>
            </a:extLst>
          </p:cNvPr>
          <p:cNvSpPr>
            <a:spLocks noGrp="1" noChangeArrowheads="1"/>
          </p:cNvSpPr>
          <p:nvPr>
            <p:ph type="ftr" sz="quarter" idx="4"/>
          </p:nvPr>
        </p:nvSpPr>
        <p:spPr>
          <a:noFill/>
        </p:spPr>
        <p:txBody>
          <a:bodyPr/>
          <a:lstStyle>
            <a:lvl1pPr defTabSz="923925">
              <a:defRPr sz="4000" baseline="-8000">
                <a:solidFill>
                  <a:srgbClr val="BA1222"/>
                </a:solidFill>
                <a:latin typeface="Myriad Pro" pitchFamily="34" charset="0"/>
              </a:defRPr>
            </a:lvl1pPr>
            <a:lvl2pPr marL="738188" indent="-280988" defTabSz="923925">
              <a:defRPr sz="4000" baseline="-8000">
                <a:solidFill>
                  <a:srgbClr val="BA1222"/>
                </a:solidFill>
                <a:latin typeface="Myriad Pro" pitchFamily="34" charset="0"/>
              </a:defRPr>
            </a:lvl2pPr>
            <a:lvl3pPr marL="1138238" indent="-223838" defTabSz="923925">
              <a:defRPr sz="4000" baseline="-8000">
                <a:solidFill>
                  <a:srgbClr val="BA1222"/>
                </a:solidFill>
                <a:latin typeface="Myriad Pro" pitchFamily="34" charset="0"/>
              </a:defRPr>
            </a:lvl3pPr>
            <a:lvl4pPr marL="1595438" indent="-223838" defTabSz="923925">
              <a:defRPr sz="4000" baseline="-8000">
                <a:solidFill>
                  <a:srgbClr val="BA1222"/>
                </a:solidFill>
                <a:latin typeface="Myriad Pro" pitchFamily="34" charset="0"/>
              </a:defRPr>
            </a:lvl4pPr>
            <a:lvl5pPr marL="2052638" indent="-223838" defTabSz="923925">
              <a:defRPr sz="4000" baseline="-8000">
                <a:solidFill>
                  <a:srgbClr val="BA1222"/>
                </a:solidFill>
                <a:latin typeface="Myriad Pro" pitchFamily="34" charset="0"/>
              </a:defRPr>
            </a:lvl5pPr>
            <a:lvl6pPr marL="2509838" indent="-223838" defTabSz="923925" eaLnBrk="0" fontAlgn="base" hangingPunct="0">
              <a:spcBef>
                <a:spcPct val="0"/>
              </a:spcBef>
              <a:spcAft>
                <a:spcPct val="0"/>
              </a:spcAft>
              <a:defRPr sz="4000" baseline="-8000">
                <a:solidFill>
                  <a:srgbClr val="BA1222"/>
                </a:solidFill>
                <a:latin typeface="Myriad Pro" pitchFamily="34" charset="0"/>
              </a:defRPr>
            </a:lvl6pPr>
            <a:lvl7pPr marL="2967038" indent="-223838" defTabSz="923925" eaLnBrk="0" fontAlgn="base" hangingPunct="0">
              <a:spcBef>
                <a:spcPct val="0"/>
              </a:spcBef>
              <a:spcAft>
                <a:spcPct val="0"/>
              </a:spcAft>
              <a:defRPr sz="4000" baseline="-8000">
                <a:solidFill>
                  <a:srgbClr val="BA1222"/>
                </a:solidFill>
                <a:latin typeface="Myriad Pro" pitchFamily="34" charset="0"/>
              </a:defRPr>
            </a:lvl7pPr>
            <a:lvl8pPr marL="3424238" indent="-223838" defTabSz="923925" eaLnBrk="0" fontAlgn="base" hangingPunct="0">
              <a:spcBef>
                <a:spcPct val="0"/>
              </a:spcBef>
              <a:spcAft>
                <a:spcPct val="0"/>
              </a:spcAft>
              <a:defRPr sz="4000" baseline="-8000">
                <a:solidFill>
                  <a:srgbClr val="BA1222"/>
                </a:solidFill>
                <a:latin typeface="Myriad Pro" pitchFamily="34" charset="0"/>
              </a:defRPr>
            </a:lvl8pPr>
            <a:lvl9pPr marL="3881438" indent="-223838" defTabSz="923925"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                                                                     </a:t>
            </a:r>
          </a:p>
        </p:txBody>
      </p:sp>
      <p:sp>
        <p:nvSpPr>
          <p:cNvPr id="16387" name="Rectangle 2">
            <a:extLst>
              <a:ext uri="{FF2B5EF4-FFF2-40B4-BE49-F238E27FC236}">
                <a16:creationId xmlns:a16="http://schemas.microsoft.com/office/drawing/2014/main" id="{A6ED0521-AD5C-4CC0-BDDD-53F04D869ABC}"/>
              </a:ext>
            </a:extLst>
          </p:cNvPr>
          <p:cNvSpPr>
            <a:spLocks noGrp="1" noRot="1" noChangeAspect="1" noChangeArrowheads="1" noTextEdit="1"/>
          </p:cNvSpPr>
          <p:nvPr>
            <p:ph type="sldImg"/>
          </p:nvPr>
        </p:nvSpPr>
        <p:spPr>
          <a:xfrm>
            <a:off x="1185863" y="698500"/>
            <a:ext cx="4656137" cy="3492500"/>
          </a:xfrm>
          <a:ln/>
        </p:spPr>
      </p:sp>
      <p:sp>
        <p:nvSpPr>
          <p:cNvPr id="16388" name="Rectangle 3">
            <a:extLst>
              <a:ext uri="{FF2B5EF4-FFF2-40B4-BE49-F238E27FC236}">
                <a16:creationId xmlns:a16="http://schemas.microsoft.com/office/drawing/2014/main" id="{76A49F31-7476-4E56-992D-D9C687FD7990}"/>
              </a:ext>
            </a:extLst>
          </p:cNvPr>
          <p:cNvSpPr>
            <a:spLocks noGrp="1" noChangeArrowheads="1"/>
          </p:cNvSpPr>
          <p:nvPr>
            <p:ph type="body" idx="1"/>
          </p:nvPr>
        </p:nvSpPr>
        <p:spPr>
          <a:xfrm>
            <a:off x="703263" y="4421188"/>
            <a:ext cx="5613400" cy="4186237"/>
          </a:xfrm>
        </p:spPr>
        <p:txBody>
          <a:bodyPr lIns="93234" tIns="46618" rIns="93234" bIns="46618"/>
          <a:lstStyle/>
          <a:p>
            <a:pPr>
              <a:defRPr/>
            </a:pPr>
            <a:r>
              <a:rPr lang="en-US" altLang="en-US" dirty="0"/>
              <a:t>Bimetal blades are made from two different grades of steel.  A narrow wire of High Speed Steel is welded to the spring tempered alloy steel blade body by either Electron Beam or Laser welding.</a:t>
            </a:r>
          </a:p>
          <a:p>
            <a:pPr marL="171450" indent="-171450">
              <a:buFontTx/>
              <a:buChar char="-"/>
              <a:defRPr/>
            </a:pPr>
            <a:r>
              <a:rPr lang="en-US" altLang="en-US" dirty="0"/>
              <a:t>The High Speed Steel wire is used to form the cutting edge of the finished blade.  When heat treated, this edge will become extremely hard and wear resistant.  This enables the blade to cut difficult-to-machine materials.</a:t>
            </a:r>
          </a:p>
          <a:p>
            <a:pPr marL="171450" indent="-171450">
              <a:buFontTx/>
              <a:buChar char="-"/>
              <a:defRPr/>
            </a:pPr>
            <a:r>
              <a:rPr lang="en-US" altLang="en-US" dirty="0"/>
              <a:t>Different grades of HSS are used depending on the targeted application of each type of bimetal blade.  These will be discussed later in the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D6E5EDF-6694-40C1-B54E-4C6C79EBA45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2B2ADF86-1E15-494A-AD49-254D41C06DC6}"/>
              </a:ext>
            </a:extLst>
          </p:cNvPr>
          <p:cNvSpPr>
            <a:spLocks noGrp="1" noChangeArrowheads="1"/>
          </p:cNvSpPr>
          <p:nvPr>
            <p:ph type="body" idx="1"/>
          </p:nvPr>
        </p:nvSpPr>
        <p:spPr>
          <a:noFill/>
        </p:spPr>
        <p:txBody>
          <a:bodyPr/>
          <a:lstStyle/>
          <a:p>
            <a:r>
              <a:rPr lang="en-US" altLang="en-US"/>
              <a:t>This illustration shows the terminology associated with a typical band saw blade.  This terminology will be used throughout this presentation.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A20A7EB-64D4-4CCB-BCE7-4A02276F0001}"/>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503D76A0-C4E8-47EA-B3B2-36F12008C7BD}"/>
              </a:ext>
            </a:extLst>
          </p:cNvPr>
          <p:cNvSpPr>
            <a:spLocks noGrp="1" noChangeArrowheads="1"/>
          </p:cNvSpPr>
          <p:nvPr>
            <p:ph type="body" idx="1"/>
          </p:nvPr>
        </p:nvSpPr>
        <p:spPr>
          <a:noFill/>
        </p:spPr>
        <p:txBody>
          <a:bodyPr/>
          <a:lstStyle/>
          <a:p>
            <a:r>
              <a:rPr lang="en-US" altLang="en-US"/>
              <a:t>On zero rake blades, the tooth face is perpendicular to the back edge.  This style of blade is best for interrupted cutting.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D4B4570-94C6-48F5-8828-2BAF433EA540}"/>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15ED00A3-EA0F-4799-8E73-7739269A5D10}"/>
              </a:ext>
            </a:extLst>
          </p:cNvPr>
          <p:cNvSpPr>
            <a:spLocks noGrp="1" noChangeArrowheads="1"/>
          </p:cNvSpPr>
          <p:nvPr>
            <p:ph type="body" idx="1"/>
          </p:nvPr>
        </p:nvSpPr>
        <p:spPr>
          <a:noFill/>
        </p:spPr>
        <p:txBody>
          <a:bodyPr/>
          <a:lstStyle/>
          <a:p>
            <a:r>
              <a:rPr lang="en-US" altLang="en-US"/>
              <a:t>The face of the teeth are angled forward, towards the cutting direction, on positive rake tooth forms.  These tooth forms are more aggressive than zero degree rake tooth forms, allowing higher cutting speeds.  These blades are ideal for cutting solid materials and heavy walled structural shapes.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EC81799-0626-40A4-98B5-2DA1E6FB57A0}"/>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917619D7-F1D9-45E6-A50E-2BA365191E6C}"/>
              </a:ext>
            </a:extLst>
          </p:cNvPr>
          <p:cNvSpPr>
            <a:spLocks noGrp="1" noChangeArrowheads="1"/>
          </p:cNvSpPr>
          <p:nvPr>
            <p:ph type="body" idx="1"/>
          </p:nvPr>
        </p:nvSpPr>
        <p:spPr>
          <a:noFill/>
        </p:spPr>
        <p:txBody>
          <a:bodyPr/>
          <a:lstStyle/>
          <a:p>
            <a:r>
              <a:rPr lang="en-US" altLang="en-US"/>
              <a:t>Hook style teeth have an elongated gullet and steep rake angle.  These blades are well-suited for cutting wood and aluminum.  Hook tooth forms are straight pitch which means the distance between every tooth is the same.  The distance between each tooth is known as the pitch and the size of the pitch is measured in teeth per inch or TPI.</a:t>
            </a:r>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63C6FD1D-781B-4AE0-B4C2-F2F6C2D80302}"/>
              </a:ext>
            </a:extLst>
          </p:cNvPr>
          <p:cNvSpPr>
            <a:spLocks noGrp="1" noChangeArrowheads="1"/>
          </p:cNvSpPr>
          <p:nvPr>
            <p:ph type="ftr" sz="quarter" idx="4"/>
          </p:nvPr>
        </p:nvSpPr>
        <p:spPr>
          <a:noFill/>
        </p:spPr>
        <p:txBody>
          <a:bodyPr/>
          <a:lstStyle>
            <a:lvl1pPr defTabSz="923925">
              <a:defRPr sz="4000" baseline="-8000">
                <a:solidFill>
                  <a:srgbClr val="BA1222"/>
                </a:solidFill>
                <a:latin typeface="Myriad Pro" pitchFamily="34" charset="0"/>
              </a:defRPr>
            </a:lvl1pPr>
            <a:lvl2pPr marL="738188" indent="-280988" defTabSz="923925">
              <a:defRPr sz="4000" baseline="-8000">
                <a:solidFill>
                  <a:srgbClr val="BA1222"/>
                </a:solidFill>
                <a:latin typeface="Myriad Pro" pitchFamily="34" charset="0"/>
              </a:defRPr>
            </a:lvl2pPr>
            <a:lvl3pPr marL="1138238" indent="-223838" defTabSz="923925">
              <a:defRPr sz="4000" baseline="-8000">
                <a:solidFill>
                  <a:srgbClr val="BA1222"/>
                </a:solidFill>
                <a:latin typeface="Myriad Pro" pitchFamily="34" charset="0"/>
              </a:defRPr>
            </a:lvl3pPr>
            <a:lvl4pPr marL="1595438" indent="-223838" defTabSz="923925">
              <a:defRPr sz="4000" baseline="-8000">
                <a:solidFill>
                  <a:srgbClr val="BA1222"/>
                </a:solidFill>
                <a:latin typeface="Myriad Pro" pitchFamily="34" charset="0"/>
              </a:defRPr>
            </a:lvl4pPr>
            <a:lvl5pPr marL="2052638" indent="-223838" defTabSz="923925">
              <a:defRPr sz="4000" baseline="-8000">
                <a:solidFill>
                  <a:srgbClr val="BA1222"/>
                </a:solidFill>
                <a:latin typeface="Myriad Pro" pitchFamily="34" charset="0"/>
              </a:defRPr>
            </a:lvl5pPr>
            <a:lvl6pPr marL="2509838" indent="-223838" defTabSz="923925" eaLnBrk="0" fontAlgn="base" hangingPunct="0">
              <a:spcBef>
                <a:spcPct val="0"/>
              </a:spcBef>
              <a:spcAft>
                <a:spcPct val="0"/>
              </a:spcAft>
              <a:defRPr sz="4000" baseline="-8000">
                <a:solidFill>
                  <a:srgbClr val="BA1222"/>
                </a:solidFill>
                <a:latin typeface="Myriad Pro" pitchFamily="34" charset="0"/>
              </a:defRPr>
            </a:lvl6pPr>
            <a:lvl7pPr marL="2967038" indent="-223838" defTabSz="923925" eaLnBrk="0" fontAlgn="base" hangingPunct="0">
              <a:spcBef>
                <a:spcPct val="0"/>
              </a:spcBef>
              <a:spcAft>
                <a:spcPct val="0"/>
              </a:spcAft>
              <a:defRPr sz="4000" baseline="-8000">
                <a:solidFill>
                  <a:srgbClr val="BA1222"/>
                </a:solidFill>
                <a:latin typeface="Myriad Pro" pitchFamily="34" charset="0"/>
              </a:defRPr>
            </a:lvl7pPr>
            <a:lvl8pPr marL="3424238" indent="-223838" defTabSz="923925" eaLnBrk="0" fontAlgn="base" hangingPunct="0">
              <a:spcBef>
                <a:spcPct val="0"/>
              </a:spcBef>
              <a:spcAft>
                <a:spcPct val="0"/>
              </a:spcAft>
              <a:defRPr sz="4000" baseline="-8000">
                <a:solidFill>
                  <a:srgbClr val="BA1222"/>
                </a:solidFill>
                <a:latin typeface="Myriad Pro" pitchFamily="34" charset="0"/>
              </a:defRPr>
            </a:lvl8pPr>
            <a:lvl9pPr marL="3881438" indent="-223838" defTabSz="923925"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August, 2013</a:t>
            </a:r>
          </a:p>
        </p:txBody>
      </p:sp>
      <p:sp>
        <p:nvSpPr>
          <p:cNvPr id="26627" name="Rectangle 6">
            <a:extLst>
              <a:ext uri="{FF2B5EF4-FFF2-40B4-BE49-F238E27FC236}">
                <a16:creationId xmlns:a16="http://schemas.microsoft.com/office/drawing/2014/main" id="{7A88FEF2-CC22-452D-A73E-1B3535573C05}"/>
              </a:ext>
            </a:extLst>
          </p:cNvPr>
          <p:cNvSpPr txBox="1">
            <a:spLocks noGrp="1" noChangeArrowheads="1"/>
          </p:cNvSpPr>
          <p:nvPr/>
        </p:nvSpPr>
        <p:spPr bwMode="auto">
          <a:xfrm>
            <a:off x="0" y="883920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825" tIns="46411" rIns="92825" bIns="46411" anchor="b"/>
          <a:lstStyle>
            <a:lvl1pPr defTabSz="927100">
              <a:defRPr sz="4000" baseline="-8000">
                <a:solidFill>
                  <a:srgbClr val="BA1222"/>
                </a:solidFill>
                <a:latin typeface="Myriad Pro" pitchFamily="34" charset="0"/>
              </a:defRPr>
            </a:lvl1pPr>
            <a:lvl2pPr marL="742950" indent="-285750" defTabSz="927100">
              <a:defRPr sz="4000" baseline="-8000">
                <a:solidFill>
                  <a:srgbClr val="BA1222"/>
                </a:solidFill>
                <a:latin typeface="Myriad Pro" pitchFamily="34" charset="0"/>
              </a:defRPr>
            </a:lvl2pPr>
            <a:lvl3pPr marL="1143000" indent="-228600" defTabSz="927100">
              <a:defRPr sz="4000" baseline="-8000">
                <a:solidFill>
                  <a:srgbClr val="BA1222"/>
                </a:solidFill>
                <a:latin typeface="Myriad Pro" pitchFamily="34" charset="0"/>
              </a:defRPr>
            </a:lvl3pPr>
            <a:lvl4pPr marL="1600200" indent="-228600" defTabSz="927100">
              <a:defRPr sz="4000" baseline="-8000">
                <a:solidFill>
                  <a:srgbClr val="BA1222"/>
                </a:solidFill>
                <a:latin typeface="Myriad Pro" pitchFamily="34" charset="0"/>
              </a:defRPr>
            </a:lvl4pPr>
            <a:lvl5pPr marL="2057400" indent="-228600" defTabSz="927100">
              <a:defRPr sz="4000" baseline="-8000">
                <a:solidFill>
                  <a:srgbClr val="BA1222"/>
                </a:solidFill>
                <a:latin typeface="Myriad Pro" pitchFamily="34" charset="0"/>
              </a:defRPr>
            </a:lvl5pPr>
            <a:lvl6pPr marL="2514600" indent="-228600" defTabSz="927100" eaLnBrk="0" fontAlgn="base" hangingPunct="0">
              <a:spcBef>
                <a:spcPct val="0"/>
              </a:spcBef>
              <a:spcAft>
                <a:spcPct val="0"/>
              </a:spcAft>
              <a:defRPr sz="4000" baseline="-8000">
                <a:solidFill>
                  <a:srgbClr val="BA1222"/>
                </a:solidFill>
                <a:latin typeface="Myriad Pro" pitchFamily="34" charset="0"/>
              </a:defRPr>
            </a:lvl6pPr>
            <a:lvl7pPr marL="2971800" indent="-228600" defTabSz="927100" eaLnBrk="0" fontAlgn="base" hangingPunct="0">
              <a:spcBef>
                <a:spcPct val="0"/>
              </a:spcBef>
              <a:spcAft>
                <a:spcPct val="0"/>
              </a:spcAft>
              <a:defRPr sz="4000" baseline="-8000">
                <a:solidFill>
                  <a:srgbClr val="BA1222"/>
                </a:solidFill>
                <a:latin typeface="Myriad Pro" pitchFamily="34" charset="0"/>
              </a:defRPr>
            </a:lvl7pPr>
            <a:lvl8pPr marL="3429000" indent="-228600" defTabSz="927100" eaLnBrk="0" fontAlgn="base" hangingPunct="0">
              <a:spcBef>
                <a:spcPct val="0"/>
              </a:spcBef>
              <a:spcAft>
                <a:spcPct val="0"/>
              </a:spcAft>
              <a:defRPr sz="4000" baseline="-8000">
                <a:solidFill>
                  <a:srgbClr val="BA1222"/>
                </a:solidFill>
                <a:latin typeface="Myriad Pro" pitchFamily="34" charset="0"/>
              </a:defRPr>
            </a:lvl8pPr>
            <a:lvl9pPr marL="3886200" indent="-228600" defTabSz="927100" eaLnBrk="0" fontAlgn="base" hangingPunct="0">
              <a:spcBef>
                <a:spcPct val="0"/>
              </a:spcBef>
              <a:spcAft>
                <a:spcPct val="0"/>
              </a:spcAft>
              <a:defRPr sz="4000" baseline="-8000">
                <a:solidFill>
                  <a:srgbClr val="BA1222"/>
                </a:solidFill>
                <a:latin typeface="Myriad Pro" pitchFamily="34" charset="0"/>
              </a:defRPr>
            </a:lvl9pPr>
          </a:lstStyle>
          <a:p>
            <a:pPr eaLnBrk="1" hangingPunct="1"/>
            <a:r>
              <a:rPr lang="en-US" altLang="en-US" sz="1200" baseline="0">
                <a:solidFill>
                  <a:schemeClr val="tx1"/>
                </a:solidFill>
                <a:latin typeface="Calibri" panose="020F0502020204030204" pitchFamily="34" charset="0"/>
              </a:rPr>
              <a:t>M. K. Morse Band Training Class                                                                             May, 2013</a:t>
            </a:r>
          </a:p>
        </p:txBody>
      </p:sp>
      <p:sp>
        <p:nvSpPr>
          <p:cNvPr id="26628" name="Rectangle 2">
            <a:extLst>
              <a:ext uri="{FF2B5EF4-FFF2-40B4-BE49-F238E27FC236}">
                <a16:creationId xmlns:a16="http://schemas.microsoft.com/office/drawing/2014/main" id="{84148CBE-37E2-4AC6-B2A0-0058CDCD17BF}"/>
              </a:ext>
            </a:extLst>
          </p:cNvPr>
          <p:cNvSpPr>
            <a:spLocks noGrp="1" noRot="1" noChangeAspect="1" noChangeArrowheads="1" noTextEdit="1"/>
          </p:cNvSpPr>
          <p:nvPr>
            <p:ph type="sldImg"/>
          </p:nvPr>
        </p:nvSpPr>
        <p:spPr>
          <a:xfrm>
            <a:off x="1184275" y="696913"/>
            <a:ext cx="4651375" cy="3489325"/>
          </a:xfrm>
          <a:ln/>
        </p:spPr>
      </p:sp>
      <p:sp>
        <p:nvSpPr>
          <p:cNvPr id="26629" name="Rectangle 3">
            <a:extLst>
              <a:ext uri="{FF2B5EF4-FFF2-40B4-BE49-F238E27FC236}">
                <a16:creationId xmlns:a16="http://schemas.microsoft.com/office/drawing/2014/main" id="{3B6E3534-6392-4059-9807-F5E1977F910B}"/>
              </a:ext>
            </a:extLst>
          </p:cNvPr>
          <p:cNvSpPr>
            <a:spLocks noGrp="1" noChangeArrowheads="1"/>
          </p:cNvSpPr>
          <p:nvPr>
            <p:ph type="body" idx="1"/>
          </p:nvPr>
        </p:nvSpPr>
        <p:spPr>
          <a:xfrm>
            <a:off x="936625" y="4421188"/>
            <a:ext cx="5146675" cy="4187825"/>
          </a:xfrm>
          <a:noFill/>
          <a:extLst>
            <a:ext uri="{91240B29-F687-4F45-9708-019B960494DF}">
              <a14:hiddenLine xmlns:a14="http://schemas.microsoft.com/office/drawing/2010/main" w="12699">
                <a:solidFill>
                  <a:schemeClr val="tx1"/>
                </a:solidFill>
                <a:miter lim="800000"/>
                <a:headEnd type="none" w="sm" len="sm"/>
                <a:tailEnd type="none" w="sm" len="sm"/>
              </a14:hiddenLine>
            </a:ext>
          </a:extLst>
        </p:spPr>
        <p:txBody>
          <a:bodyPr lIns="93234" tIns="46618" rIns="93234" bIns="46618"/>
          <a:lstStyle/>
          <a:p>
            <a:r>
              <a:rPr lang="en-US" altLang="en-US"/>
              <a:t>Variable Pitch tooth forms have a variable distance between each tooth. When cutting with constant pitch teeth, each tooth vibrates with the same frequency.  This vibration (noise) is detrimental to blade life.  </a:t>
            </a:r>
          </a:p>
          <a:p>
            <a:r>
              <a:rPr lang="en-US" altLang="en-US"/>
              <a:t>Variable pitch tooth forms allow each tooth in the pattern to vibrate at a different frequency.  They tend to cancel out, causing the blade to run quieter, with less vibration.  </a:t>
            </a:r>
          </a:p>
          <a:p>
            <a:endParaRPr lang="en-US" altLang="en-US"/>
          </a:p>
          <a:p>
            <a:r>
              <a:rPr lang="en-US" altLang="en-US"/>
              <a:t>The pattern of teeth in a given variable pitch tooth form consists of two numbers, for example 4/6.  Some people think this means it is a pattern consisting of 4 TPI and 6 TPI alternating.  This is incorrect.  In the tooth pattern, the number of teeth varies with tooth size.  For example, the 4/6 pattern consists of 9 teeth.  Within this pattern, all the teeth are of different size meaning the gullet depth and distance between tooth points is different for every tooth.  The 4/6 designation indicates the largest tooth in the pattern (4 tpi) and the smallest tooth in the pattern (6 tpi).  All the other teeth are between the largest and smallest tooth sizes.  There is a gradual change from the smallest tooth to the largest tooth then back to the smallest tooth.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3"/>
          <p:cNvSpPr txBox="1">
            <a:spLocks/>
          </p:cNvSpPr>
          <p:nvPr userDrawn="1"/>
        </p:nvSpPr>
        <p:spPr>
          <a:xfrm>
            <a:off x="768684" y="6400800"/>
            <a:ext cx="1049422" cy="147386"/>
          </a:xfrm>
          <a:prstGeom prst="rect">
            <a:avLst/>
          </a:prstGeom>
        </p:spPr>
        <p:txBody>
          <a:bodyPr vert="horz" lIns="0" tIns="0" rIns="0" bIns="0" rtlCol="0" anchor="ctr"/>
          <a:lstStyle>
            <a:defPPr>
              <a:defRPr lang="en-US"/>
            </a:defPPr>
            <a:lvl1pPr marL="0" algn="l" defTabSz="913758" rtl="0" eaLnBrk="1" latinLnBrk="0" hangingPunct="1">
              <a:defRPr sz="800" kern="1200">
                <a:solidFill>
                  <a:schemeClr val="tx1">
                    <a:tint val="75000"/>
                  </a:schemeClr>
                </a:solidFill>
                <a:latin typeface="Arial"/>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59417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C37B-911F-4FD3-9ABC-6CA7E5EC9B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8BFCAA-41AA-4106-AACB-7652EF7E0F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542BA-342D-444B-A4BA-C80F609CE62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64A5735-EEAC-46E0-B758-453DF24181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418D50-D1CF-4B89-8FD6-5C6C78F76E6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101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489" y="1599640"/>
            <a:ext cx="4045238" cy="4527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1273" y="1599640"/>
            <a:ext cx="4045239" cy="4527176"/>
          </a:xfrm>
          <a:prstGeom prst="rect">
            <a:avLst/>
          </a:prstGeom>
        </p:spPr>
        <p:txBody>
          <a:bodyPr/>
          <a:lstStyle/>
          <a:p>
            <a:pPr lvl="0"/>
            <a:r>
              <a:rPr lang="en-US" noProof="0"/>
              <a:t>Click icon to add online image</a:t>
            </a:r>
          </a:p>
        </p:txBody>
      </p:sp>
      <p:sp>
        <p:nvSpPr>
          <p:cNvPr id="5" name="Footer Placeholder 1">
            <a:extLst>
              <a:ext uri="{FF2B5EF4-FFF2-40B4-BE49-F238E27FC236}">
                <a16:creationId xmlns:a16="http://schemas.microsoft.com/office/drawing/2014/main" id="{D54609CA-B235-4CCD-8390-CC26F4EE63C4}"/>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98256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lvl1pPr algn="l">
              <a:defRPr sz="3177">
                <a:solidFill>
                  <a:srgbClr val="A80000"/>
                </a:solidFill>
                <a:effectLst>
                  <a:outerShdw blurRad="38100" dist="38100" dir="2700000" algn="tl">
                    <a:srgbClr val="000000">
                      <a:alpha val="43137"/>
                    </a:srgbClr>
                  </a:outerShdw>
                </a:effectLst>
                <a:latin typeface="Myriad Pro" pitchFamily="34" charset="0"/>
              </a:defRPr>
            </a:lvl1pPr>
          </a:lstStyle>
          <a:p>
            <a:r>
              <a:rPr lang="en-US"/>
              <a:t>Click to edit Master title style</a:t>
            </a:r>
            <a:endParaRPr lang="en-US" dirty="0"/>
          </a:p>
        </p:txBody>
      </p:sp>
      <p:sp>
        <p:nvSpPr>
          <p:cNvPr id="3" name="Text Placeholder 2"/>
          <p:cNvSpPr>
            <a:spLocks noGrp="1"/>
          </p:cNvSpPr>
          <p:nvPr>
            <p:ph type="body" sz="half" idx="1"/>
          </p:nvPr>
        </p:nvSpPr>
        <p:spPr>
          <a:xfrm>
            <a:off x="457489" y="1599640"/>
            <a:ext cx="4045238" cy="4527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599640"/>
            <a:ext cx="4045239" cy="4527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4984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5211" y="47668"/>
            <a:ext cx="7793789" cy="387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15211" y="1437106"/>
            <a:ext cx="7793790" cy="46890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684" y="6400800"/>
            <a:ext cx="1049422" cy="147386"/>
          </a:xfrm>
          <a:prstGeom prst="rect">
            <a:avLst/>
          </a:prstGeom>
        </p:spPr>
        <p:txBody>
          <a:bodyPr vert="horz" lIns="0" tIns="0" rIns="0" bIns="0" rtlCol="0" anchor="ctr"/>
          <a:lstStyle>
            <a:lvl1pPr algn="l">
              <a:defRPr sz="8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7640053" y="6400801"/>
            <a:ext cx="815473" cy="147385"/>
          </a:xfrm>
          <a:prstGeom prst="rect">
            <a:avLst/>
          </a:prstGeom>
        </p:spPr>
        <p:txBody>
          <a:bodyPr vert="horz" lIns="0" tIns="0" rIns="0" bIns="0" rtlCol="0" anchor="ctr"/>
          <a:lstStyle>
            <a:lvl1pPr algn="r">
              <a:defRPr sz="800">
                <a:solidFill>
                  <a:schemeClr val="tx1"/>
                </a:solidFill>
                <a:latin typeface="Arial"/>
              </a:defRPr>
            </a:lvl1pPr>
          </a:lstStyle>
          <a:p>
            <a:fld id="{861DD2D3-67F9-2849-9BFF-7FC7F12B8C66}" type="slidenum">
              <a:rPr lang="en-US" smtClean="0"/>
              <a:pPr/>
              <a:t>‹#›</a:t>
            </a:fld>
            <a:endParaRPr lang="en-US" dirty="0"/>
          </a:p>
        </p:txBody>
      </p:sp>
    </p:spTree>
    <p:extLst>
      <p:ext uri="{BB962C8B-B14F-4D97-AF65-F5344CB8AC3E}">
        <p14:creationId xmlns:p14="http://schemas.microsoft.com/office/powerpoint/2010/main" val="246157524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sldNum="0" hdr="0" ftr="0" dt="0"/>
  <p:txStyles>
    <p:titleStyle>
      <a:lvl1pPr algn="l" defTabSz="457200" rtl="0" eaLnBrk="1" latinLnBrk="0" hangingPunct="1">
        <a:spcBef>
          <a:spcPct val="0"/>
        </a:spcBef>
        <a:buNone/>
        <a:defRPr sz="2400" b="1" i="0" kern="1200" cap="all" baseline="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Line 3">
            <a:extLst>
              <a:ext uri="{FF2B5EF4-FFF2-40B4-BE49-F238E27FC236}">
                <a16:creationId xmlns:a16="http://schemas.microsoft.com/office/drawing/2014/main" id="{B5F35991-6632-4863-9BDE-A97B0F53DFB2}"/>
              </a:ext>
            </a:extLst>
          </p:cNvPr>
          <p:cNvSpPr>
            <a:spLocks noChangeShapeType="1"/>
          </p:cNvSpPr>
          <p:nvPr/>
        </p:nvSpPr>
        <p:spPr bwMode="auto">
          <a:xfrm>
            <a:off x="605118" y="6320118"/>
            <a:ext cx="793516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588"/>
          </a:p>
        </p:txBody>
      </p:sp>
      <p:sp>
        <p:nvSpPr>
          <p:cNvPr id="9220" name="Text Box 5">
            <a:extLst>
              <a:ext uri="{FF2B5EF4-FFF2-40B4-BE49-F238E27FC236}">
                <a16:creationId xmlns:a16="http://schemas.microsoft.com/office/drawing/2014/main" id="{1EE8084E-F2FF-4F9B-9742-A5B096F26F46}"/>
              </a:ext>
            </a:extLst>
          </p:cNvPr>
          <p:cNvSpPr txBox="1">
            <a:spLocks noChangeArrowheads="1"/>
          </p:cNvSpPr>
          <p:nvPr/>
        </p:nvSpPr>
        <p:spPr bwMode="auto">
          <a:xfrm>
            <a:off x="2084294" y="1882589"/>
            <a:ext cx="5244353" cy="420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673" tIns="40337" rIns="80673" bIns="40337">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pPr algn="ctr" eaLnBrk="1" hangingPunct="1">
              <a:spcBef>
                <a:spcPct val="50000"/>
              </a:spcBef>
            </a:pPr>
            <a:endParaRPr lang="en-US" altLang="en-US" sz="2206" baseline="0">
              <a:solidFill>
                <a:schemeClr val="tx1"/>
              </a:solidFill>
              <a:latin typeface="Bauhaus 93" pitchFamily="82" charset="0"/>
            </a:endParaRPr>
          </a:p>
        </p:txBody>
      </p:sp>
      <p:sp>
        <p:nvSpPr>
          <p:cNvPr id="9221" name="Line 6">
            <a:extLst>
              <a:ext uri="{FF2B5EF4-FFF2-40B4-BE49-F238E27FC236}">
                <a16:creationId xmlns:a16="http://schemas.microsoft.com/office/drawing/2014/main" id="{31C06E36-C7AE-40D3-B56B-012AAA4160C2}"/>
              </a:ext>
            </a:extLst>
          </p:cNvPr>
          <p:cNvSpPr>
            <a:spLocks noChangeShapeType="1"/>
          </p:cNvSpPr>
          <p:nvPr/>
        </p:nvSpPr>
        <p:spPr bwMode="auto">
          <a:xfrm>
            <a:off x="4572000" y="-5782235"/>
            <a:ext cx="0" cy="1290917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588"/>
          </a:p>
        </p:txBody>
      </p:sp>
      <p:sp>
        <p:nvSpPr>
          <p:cNvPr id="9222" name="Rectangle 3">
            <a:extLst>
              <a:ext uri="{FF2B5EF4-FFF2-40B4-BE49-F238E27FC236}">
                <a16:creationId xmlns:a16="http://schemas.microsoft.com/office/drawing/2014/main" id="{81E8D736-62A4-4CF0-A786-242CAA73D99D}"/>
              </a:ext>
            </a:extLst>
          </p:cNvPr>
          <p:cNvSpPr txBox="1">
            <a:spLocks noChangeArrowheads="1"/>
          </p:cNvSpPr>
          <p:nvPr/>
        </p:nvSpPr>
        <p:spPr bwMode="auto">
          <a:xfrm>
            <a:off x="2213161" y="2858123"/>
            <a:ext cx="4717677" cy="207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a:r>
              <a:rPr lang="en-US" altLang="en-US" sz="6600" b="1" dirty="0">
                <a:solidFill>
                  <a:srgbClr val="A80000"/>
                </a:solidFill>
              </a:rPr>
              <a:t>Band Saw Blade Basics</a:t>
            </a:r>
          </a:p>
        </p:txBody>
      </p:sp>
      <p:pic>
        <p:nvPicPr>
          <p:cNvPr id="8" name="Picture 7">
            <a:extLst>
              <a:ext uri="{FF2B5EF4-FFF2-40B4-BE49-F238E27FC236}">
                <a16:creationId xmlns:a16="http://schemas.microsoft.com/office/drawing/2014/main" id="{3701B676-62AA-4778-A0F8-250A67F222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4551" y="1484751"/>
            <a:ext cx="3274898" cy="1440955"/>
          </a:xfrm>
          <a:prstGeom prst="rect">
            <a:avLst/>
          </a:prstGeom>
        </p:spPr>
      </p:pic>
      <p:pic>
        <p:nvPicPr>
          <p:cNvPr id="9" name="Picture 11">
            <a:extLst>
              <a:ext uri="{FF2B5EF4-FFF2-40B4-BE49-F238E27FC236}">
                <a16:creationId xmlns:a16="http://schemas.microsoft.com/office/drawing/2014/main" id="{AD1FABA9-2F9F-4A5E-AB0C-F8869C458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323" y="4308763"/>
            <a:ext cx="6462294" cy="193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Set">
            <a:extLst>
              <a:ext uri="{FF2B5EF4-FFF2-40B4-BE49-F238E27FC236}">
                <a16:creationId xmlns:a16="http://schemas.microsoft.com/office/drawing/2014/main" id="{46402434-37E1-4471-BC4A-7C5F86F32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277" y="1344706"/>
            <a:ext cx="4332475" cy="443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Line 4">
            <a:extLst>
              <a:ext uri="{FF2B5EF4-FFF2-40B4-BE49-F238E27FC236}">
                <a16:creationId xmlns:a16="http://schemas.microsoft.com/office/drawing/2014/main" id="{CE3F2FAE-5F0F-4080-9724-0091F25376C8}"/>
              </a:ext>
            </a:extLst>
          </p:cNvPr>
          <p:cNvSpPr>
            <a:spLocks noChangeShapeType="1"/>
          </p:cNvSpPr>
          <p:nvPr/>
        </p:nvSpPr>
        <p:spPr bwMode="auto">
          <a:xfrm flipH="1">
            <a:off x="3832412" y="2508718"/>
            <a:ext cx="1154206" cy="669551"/>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14339" name="Rectangle 4">
            <a:extLst>
              <a:ext uri="{FF2B5EF4-FFF2-40B4-BE49-F238E27FC236}">
                <a16:creationId xmlns:a16="http://schemas.microsoft.com/office/drawing/2014/main" id="{32CC718E-44AC-4CDD-9FB1-94A10ABF6D53}"/>
              </a:ext>
            </a:extLst>
          </p:cNvPr>
          <p:cNvSpPr>
            <a:spLocks noChangeArrowheads="1"/>
          </p:cNvSpPr>
          <p:nvPr/>
        </p:nvSpPr>
        <p:spPr bwMode="auto">
          <a:xfrm>
            <a:off x="375396" y="571500"/>
            <a:ext cx="8068235" cy="100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3971" b="1" dirty="0">
                <a:solidFill>
                  <a:schemeClr val="bg1"/>
                </a:solidFill>
                <a:effectLst>
                  <a:outerShdw blurRad="38100" dist="38100" dir="2700000" algn="tl">
                    <a:srgbClr val="C0C0C0"/>
                  </a:outerShdw>
                </a:effectLst>
              </a:rPr>
              <a:t>Why is Set Necessary?</a:t>
            </a:r>
            <a:r>
              <a:rPr lang="en-US" sz="2118" b="1" dirty="0">
                <a:solidFill>
                  <a:schemeClr val="bg1"/>
                </a:solidFill>
              </a:rPr>
              <a:t>     </a:t>
            </a:r>
            <a:r>
              <a:rPr lang="en-US" sz="2471" b="1" dirty="0">
                <a:solidFill>
                  <a:schemeClr val="bg1"/>
                </a:solidFill>
              </a:rPr>
              <a:t> </a:t>
            </a:r>
          </a:p>
        </p:txBody>
      </p:sp>
      <p:sp>
        <p:nvSpPr>
          <p:cNvPr id="6" name="Rectangle 4">
            <a:extLst>
              <a:ext uri="{FF2B5EF4-FFF2-40B4-BE49-F238E27FC236}">
                <a16:creationId xmlns:a16="http://schemas.microsoft.com/office/drawing/2014/main" id="{1ACA9367-ABFC-4186-9BE1-CF66D44C00DE}"/>
              </a:ext>
            </a:extLst>
          </p:cNvPr>
          <p:cNvSpPr>
            <a:spLocks noChangeArrowheads="1"/>
          </p:cNvSpPr>
          <p:nvPr/>
        </p:nvSpPr>
        <p:spPr bwMode="auto">
          <a:xfrm>
            <a:off x="1524000" y="5638800"/>
            <a:ext cx="6394357" cy="100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1412" b="1" dirty="0">
                <a:solidFill>
                  <a:srgbClr val="A80000"/>
                </a:solidFill>
                <a:effectLst>
                  <a:outerShdw blurRad="38100" dist="38100" dir="2700000" algn="tl">
                    <a:srgbClr val="C0C0C0"/>
                  </a:outerShdw>
                </a:effectLst>
              </a:rPr>
              <a:t>Tooth set, the bending of the teeth to the left and right, creates a kerf (the slot being cut by the teeth) to be wider than the thickness of the blade body, creating clearance for the blade body to pass through the cut being made. </a:t>
            </a:r>
            <a:r>
              <a:rPr lang="en-US" sz="1412" b="1" dirty="0">
                <a:solidFill>
                  <a:schemeClr val="tx2"/>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3252"/>
                                        </p:tgtEl>
                                        <p:attrNameLst>
                                          <p:attrName>style.visibility</p:attrName>
                                        </p:attrNameLst>
                                      </p:cBhvr>
                                      <p:to>
                                        <p:strVal val="visible"/>
                                      </p:to>
                                    </p:set>
                                    <p:anim calcmode="lin" valueType="num">
                                      <p:cBhvr>
                                        <p:cTn id="7" dur="1000" fill="hold"/>
                                        <p:tgtEl>
                                          <p:spTgt spid="53252"/>
                                        </p:tgtEl>
                                        <p:attrNameLst>
                                          <p:attrName>ppt_w</p:attrName>
                                        </p:attrNameLst>
                                      </p:cBhvr>
                                      <p:tavLst>
                                        <p:tav tm="0">
                                          <p:val>
                                            <p:fltVal val="0"/>
                                          </p:val>
                                        </p:tav>
                                        <p:tav tm="100000">
                                          <p:val>
                                            <p:strVal val="#ppt_w"/>
                                          </p:val>
                                        </p:tav>
                                      </p:tavLst>
                                    </p:anim>
                                    <p:anim calcmode="lin" valueType="num">
                                      <p:cBhvr>
                                        <p:cTn id="8" dur="1000" fill="hold"/>
                                        <p:tgtEl>
                                          <p:spTgt spid="53252"/>
                                        </p:tgtEl>
                                        <p:attrNameLst>
                                          <p:attrName>ppt_h</p:attrName>
                                        </p:attrNameLst>
                                      </p:cBhvr>
                                      <p:tavLst>
                                        <p:tav tm="0">
                                          <p:val>
                                            <p:fltVal val="0"/>
                                          </p:val>
                                        </p:tav>
                                        <p:tav tm="100000">
                                          <p:val>
                                            <p:strVal val="#ppt_h"/>
                                          </p:val>
                                        </p:tav>
                                      </p:tavLst>
                                    </p:anim>
                                    <p:anim calcmode="lin" valueType="num">
                                      <p:cBhvr>
                                        <p:cTn id="9" dur="1000" fill="hold"/>
                                        <p:tgtEl>
                                          <p:spTgt spid="53252"/>
                                        </p:tgtEl>
                                        <p:attrNameLst>
                                          <p:attrName>style.rotation</p:attrName>
                                        </p:attrNameLst>
                                      </p:cBhvr>
                                      <p:tavLst>
                                        <p:tav tm="0">
                                          <p:val>
                                            <p:fltVal val="90"/>
                                          </p:val>
                                        </p:tav>
                                        <p:tav tm="100000">
                                          <p:val>
                                            <p:fltVal val="0"/>
                                          </p:val>
                                        </p:tav>
                                      </p:tavLst>
                                    </p:anim>
                                    <p:animEffect transition="in" filter="fade">
                                      <p:cBhvr>
                                        <p:cTn id="10" dur="1000"/>
                                        <p:tgtEl>
                                          <p:spTgt spid="532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8AD7632-54F4-4DD0-A6A8-F38C3A284FBE}"/>
              </a:ext>
            </a:extLst>
          </p:cNvPr>
          <p:cNvSpPr>
            <a:spLocks noGrp="1" noChangeArrowheads="1"/>
          </p:cNvSpPr>
          <p:nvPr>
            <p:ph idx="1"/>
          </p:nvPr>
        </p:nvSpPr>
        <p:spPr bwMode="auto">
          <a:xfrm>
            <a:off x="369898" y="3581400"/>
            <a:ext cx="8135471"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521" tIns="45261" rIns="90521" bIns="45261" numCol="1" rtlCol="0" anchor="t" anchorCtr="0" compatLnSpc="1">
            <a:prstTxWarp prst="textNoShape">
              <a:avLst/>
            </a:prstTxWarp>
            <a:normAutofit/>
          </a:bodyPr>
          <a:lstStyle/>
          <a:p>
            <a:pPr>
              <a:buFont typeface="Wingdings" panose="05000000000000000000" pitchFamily="2" charset="2"/>
              <a:buChar char="Ø"/>
            </a:pPr>
            <a:r>
              <a:rPr lang="en-US" altLang="en-US" sz="2400" dirty="0"/>
              <a:t>Set sequence depends on the number of teeth in the variable pitch tooth pattern.</a:t>
            </a:r>
          </a:p>
          <a:p>
            <a:pPr>
              <a:buFont typeface="Wingdings" panose="05000000000000000000" pitchFamily="2" charset="2"/>
              <a:buChar char="Ø"/>
            </a:pPr>
            <a:r>
              <a:rPr lang="en-US" altLang="en-US" sz="2400" dirty="0"/>
              <a:t>Recurring sequence with more than two set teeth before an unset tooth.</a:t>
            </a:r>
          </a:p>
        </p:txBody>
      </p:sp>
      <p:sp>
        <p:nvSpPr>
          <p:cNvPr id="14339" name="Rectangle 4">
            <a:extLst>
              <a:ext uri="{FF2B5EF4-FFF2-40B4-BE49-F238E27FC236}">
                <a16:creationId xmlns:a16="http://schemas.microsoft.com/office/drawing/2014/main" id="{AB5DCBA3-8BE4-4CA6-94BC-05203FC93922}"/>
              </a:ext>
            </a:extLst>
          </p:cNvPr>
          <p:cNvSpPr>
            <a:spLocks noChangeArrowheads="1"/>
          </p:cNvSpPr>
          <p:nvPr/>
        </p:nvSpPr>
        <p:spPr bwMode="auto">
          <a:xfrm>
            <a:off x="470647" y="487457"/>
            <a:ext cx="8135470" cy="122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3971" b="1" dirty="0">
                <a:solidFill>
                  <a:schemeClr val="bg1"/>
                </a:solidFill>
                <a:effectLst>
                  <a:outerShdw blurRad="38100" dist="38100" dir="2700000" algn="tl">
                    <a:srgbClr val="C0C0C0"/>
                  </a:outerShdw>
                </a:effectLst>
              </a:rPr>
              <a:t>Variable Pitch Modified </a:t>
            </a:r>
            <a:r>
              <a:rPr lang="en-US" sz="3971" b="1" dirty="0" err="1">
                <a:solidFill>
                  <a:schemeClr val="bg1"/>
                </a:solidFill>
                <a:effectLst>
                  <a:outerShdw blurRad="38100" dist="38100" dir="2700000" algn="tl">
                    <a:srgbClr val="C0C0C0"/>
                  </a:outerShdw>
                </a:effectLst>
              </a:rPr>
              <a:t>Raker</a:t>
            </a:r>
            <a:endParaRPr lang="en-US" sz="1588" b="1" dirty="0">
              <a:solidFill>
                <a:schemeClr val="bg1"/>
              </a:solidFill>
            </a:endParaRPr>
          </a:p>
        </p:txBody>
      </p:sp>
      <p:grpSp>
        <p:nvGrpSpPr>
          <p:cNvPr id="3" name="Group 2">
            <a:extLst>
              <a:ext uri="{FF2B5EF4-FFF2-40B4-BE49-F238E27FC236}">
                <a16:creationId xmlns:a16="http://schemas.microsoft.com/office/drawing/2014/main" id="{1F348658-386A-401E-8457-53F0DA08444E}"/>
              </a:ext>
            </a:extLst>
          </p:cNvPr>
          <p:cNvGrpSpPr>
            <a:grpSpLocks/>
          </p:cNvGrpSpPr>
          <p:nvPr/>
        </p:nvGrpSpPr>
        <p:grpSpPr bwMode="auto">
          <a:xfrm>
            <a:off x="1225643" y="2252203"/>
            <a:ext cx="6692713" cy="769004"/>
            <a:chOff x="1091820" y="2209800"/>
            <a:chExt cx="7585597" cy="871538"/>
          </a:xfrm>
        </p:grpSpPr>
        <p:pic>
          <p:nvPicPr>
            <p:cNvPr id="29701" name="Picture 2">
              <a:extLst>
                <a:ext uri="{FF2B5EF4-FFF2-40B4-BE49-F238E27FC236}">
                  <a16:creationId xmlns:a16="http://schemas.microsoft.com/office/drawing/2014/main" id="{B85E4943-1FE0-4F23-A432-4C423424A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610" t="38773" r="48718" b="42976"/>
            <a:stretch>
              <a:fillRect/>
            </a:stretch>
          </p:blipFill>
          <p:spPr bwMode="auto">
            <a:xfrm>
              <a:off x="1091820" y="2209800"/>
              <a:ext cx="3784979"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
              <a:extLst>
                <a:ext uri="{FF2B5EF4-FFF2-40B4-BE49-F238E27FC236}">
                  <a16:creationId xmlns:a16="http://schemas.microsoft.com/office/drawing/2014/main" id="{71B69320-FA1A-455C-A8CA-931D03F90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647" t="41167" r="48518" b="42976"/>
            <a:stretch>
              <a:fillRect/>
            </a:stretch>
          </p:blipFill>
          <p:spPr bwMode="auto">
            <a:xfrm>
              <a:off x="4876800" y="2324100"/>
              <a:ext cx="380061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ssolve">
                                      <p:cBhvr>
                                        <p:cTn id="7" dur="500"/>
                                        <p:tgtEl>
                                          <p:spTgt spid="1433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4274">
                                            <p:txEl>
                                              <p:pRg st="0" end="0"/>
                                            </p:txEl>
                                          </p:spTgt>
                                        </p:tgtEl>
                                        <p:attrNameLst>
                                          <p:attrName>style.visibility</p:attrName>
                                        </p:attrNameLst>
                                      </p:cBhvr>
                                      <p:to>
                                        <p:strVal val="visible"/>
                                      </p:to>
                                    </p:set>
                                    <p:animEffect transition="in" filter="fade">
                                      <p:cBhvr>
                                        <p:cTn id="11" dur="500"/>
                                        <p:tgtEl>
                                          <p:spTgt spid="54274">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4274">
                                            <p:txEl>
                                              <p:pRg st="1" end="1"/>
                                            </p:txEl>
                                          </p:spTgt>
                                        </p:tgtEl>
                                        <p:attrNameLst>
                                          <p:attrName>style.visibility</p:attrName>
                                        </p:attrNameLst>
                                      </p:cBhvr>
                                      <p:to>
                                        <p:strVal val="visible"/>
                                      </p:to>
                                    </p:set>
                                    <p:animEffect transition="in" filter="fade">
                                      <p:cBhvr>
                                        <p:cTn id="18" dur="500"/>
                                        <p:tgtEl>
                                          <p:spTgt spid="542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Content Placeholder 8">
            <a:extLst>
              <a:ext uri="{FF2B5EF4-FFF2-40B4-BE49-F238E27FC236}">
                <a16:creationId xmlns:a16="http://schemas.microsoft.com/office/drawing/2014/main" id="{4888CF45-D7FF-45D9-A54D-4704B07D1DEC}"/>
              </a:ext>
            </a:extLst>
          </p:cNvPr>
          <p:cNvSpPr>
            <a:spLocks noGrp="1"/>
          </p:cNvSpPr>
          <p:nvPr>
            <p:ph idx="1"/>
          </p:nvPr>
        </p:nvSpPr>
        <p:spPr bwMode="auto">
          <a:xfrm>
            <a:off x="578503" y="1568824"/>
            <a:ext cx="7986993" cy="509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lnSpcReduction="10000"/>
          </a:bodyPr>
          <a:lstStyle/>
          <a:p>
            <a:r>
              <a:rPr lang="en-US" altLang="en-US" sz="1765" dirty="0"/>
              <a:t>Matrix</a:t>
            </a:r>
          </a:p>
          <a:p>
            <a:pPr lvl="1"/>
            <a:r>
              <a:rPr lang="en-US" altLang="en-US" sz="1235" dirty="0"/>
              <a:t>Matrix II HSS tooth edge</a:t>
            </a:r>
          </a:p>
          <a:p>
            <a:pPr lvl="1"/>
            <a:r>
              <a:rPr lang="en-US" altLang="en-US" sz="1235" dirty="0"/>
              <a:t>Standard body steel</a:t>
            </a:r>
          </a:p>
          <a:p>
            <a:r>
              <a:rPr lang="en-US" altLang="en-US" sz="1765" dirty="0"/>
              <a:t>M42</a:t>
            </a:r>
          </a:p>
          <a:p>
            <a:pPr lvl="1"/>
            <a:r>
              <a:rPr lang="en-US" altLang="en-US" sz="1235" dirty="0"/>
              <a:t>M42 HSS tooth edge</a:t>
            </a:r>
          </a:p>
          <a:p>
            <a:pPr lvl="1"/>
            <a:r>
              <a:rPr lang="en-US" altLang="en-US" sz="1235" dirty="0"/>
              <a:t>Standard body steel</a:t>
            </a:r>
          </a:p>
          <a:p>
            <a:r>
              <a:rPr lang="en-US" altLang="en-US" sz="1765" dirty="0"/>
              <a:t>Maverick</a:t>
            </a:r>
          </a:p>
          <a:p>
            <a:pPr lvl="1"/>
            <a:r>
              <a:rPr lang="en-US" altLang="en-US" sz="1235" dirty="0"/>
              <a:t>M42 HSS tooth edge</a:t>
            </a:r>
          </a:p>
          <a:p>
            <a:pPr lvl="1"/>
            <a:r>
              <a:rPr lang="en-US" altLang="en-US" sz="1235" dirty="0"/>
              <a:t>High strength body steel</a:t>
            </a:r>
          </a:p>
          <a:p>
            <a:r>
              <a:rPr lang="en-US" altLang="en-US" sz="1765" dirty="0"/>
              <a:t>Challenger</a:t>
            </a:r>
          </a:p>
          <a:p>
            <a:pPr lvl="1"/>
            <a:r>
              <a:rPr lang="en-US" altLang="en-US" sz="1235" dirty="0"/>
              <a:t>M42 HSS tooth edge</a:t>
            </a:r>
          </a:p>
          <a:p>
            <a:pPr lvl="1"/>
            <a:r>
              <a:rPr lang="en-US" altLang="en-US" sz="1235" dirty="0"/>
              <a:t>Standard body steel</a:t>
            </a:r>
          </a:p>
          <a:p>
            <a:pPr lvl="1"/>
            <a:r>
              <a:rPr lang="en-US" altLang="en-US" sz="1235" dirty="0"/>
              <a:t>Unique tooth geometry designed for cutting structural steel, pipe and tube</a:t>
            </a:r>
          </a:p>
          <a:p>
            <a:r>
              <a:rPr lang="en-US" altLang="en-US" sz="1765" dirty="0"/>
              <a:t>Independence II</a:t>
            </a:r>
          </a:p>
          <a:p>
            <a:pPr lvl="1"/>
            <a:r>
              <a:rPr lang="en-US" altLang="en-US" sz="1235" dirty="0"/>
              <a:t>Proprietary HSS tooth edge similar to M51 HSS</a:t>
            </a:r>
          </a:p>
          <a:p>
            <a:pPr lvl="1"/>
            <a:r>
              <a:rPr lang="en-US" altLang="en-US" sz="1235" dirty="0"/>
              <a:t>High strength body steel</a:t>
            </a:r>
          </a:p>
          <a:p>
            <a:pPr lvl="1"/>
            <a:r>
              <a:rPr lang="en-US" altLang="en-US" sz="1235" dirty="0"/>
              <a:t>Positive rake teeth, varying depending on tooth size</a:t>
            </a:r>
          </a:p>
          <a:p>
            <a:r>
              <a:rPr lang="en-US" altLang="en-US" sz="1765" dirty="0"/>
              <a:t>Independence EXS</a:t>
            </a:r>
          </a:p>
          <a:p>
            <a:pPr lvl="1"/>
            <a:r>
              <a:rPr lang="en-US" altLang="en-US" sz="1235" dirty="0"/>
              <a:t>Same edge and body steel as Independence II</a:t>
            </a:r>
          </a:p>
          <a:p>
            <a:pPr lvl="1"/>
            <a:r>
              <a:rPr lang="en-US" altLang="en-US" sz="1235" dirty="0"/>
              <a:t>Positive rake with high rake angles</a:t>
            </a:r>
          </a:p>
        </p:txBody>
      </p:sp>
      <p:sp>
        <p:nvSpPr>
          <p:cNvPr id="5" name="Rectangle 4">
            <a:extLst>
              <a:ext uri="{FF2B5EF4-FFF2-40B4-BE49-F238E27FC236}">
                <a16:creationId xmlns:a16="http://schemas.microsoft.com/office/drawing/2014/main" id="{AE8CA4BC-DF57-4C74-B97F-32EAE7F8BD79}"/>
              </a:ext>
            </a:extLst>
          </p:cNvPr>
          <p:cNvSpPr>
            <a:spLocks noChangeArrowheads="1"/>
          </p:cNvSpPr>
          <p:nvPr/>
        </p:nvSpPr>
        <p:spPr bwMode="auto">
          <a:xfrm>
            <a:off x="467847" y="540566"/>
            <a:ext cx="8337176" cy="60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3971" b="1" dirty="0">
                <a:solidFill>
                  <a:schemeClr val="bg1"/>
                </a:solidFill>
                <a:effectLst>
                  <a:outerShdw blurRad="38100" dist="38100" dir="2700000" algn="tl">
                    <a:srgbClr val="C0C0C0"/>
                  </a:outerShdw>
                </a:effectLst>
              </a:rPr>
              <a:t>Bi-Metal Blade Types</a:t>
            </a:r>
          </a:p>
          <a:p>
            <a:pPr defTabSz="899320">
              <a:defRPr/>
            </a:pPr>
            <a:br>
              <a:rPr lang="en-US" sz="1765" b="1" dirty="0">
                <a:solidFill>
                  <a:schemeClr val="tx2"/>
                </a:solidFill>
                <a:latin typeface="Arial" panose="020B0604020202020204" pitchFamily="34" charset="0"/>
              </a:rPr>
            </a:br>
            <a:r>
              <a:rPr lang="en-US" sz="1765" b="1" dirty="0">
                <a:solidFill>
                  <a:schemeClr val="tx2"/>
                </a:solidFill>
                <a:latin typeface="Arial" panose="020B0604020202020204"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a:extLst>
              <a:ext uri="{FF2B5EF4-FFF2-40B4-BE49-F238E27FC236}">
                <a16:creationId xmlns:a16="http://schemas.microsoft.com/office/drawing/2014/main" id="{4B1EFD94-C8DD-4483-AE20-06D8A4789018}"/>
              </a:ext>
            </a:extLst>
          </p:cNvPr>
          <p:cNvSpPr>
            <a:spLocks noChangeArrowheads="1"/>
          </p:cNvSpPr>
          <p:nvPr/>
        </p:nvSpPr>
        <p:spPr bwMode="auto">
          <a:xfrm>
            <a:off x="467847" y="540566"/>
            <a:ext cx="8337176" cy="60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3971" b="1" dirty="0">
                <a:solidFill>
                  <a:schemeClr val="bg1"/>
                </a:solidFill>
                <a:effectLst>
                  <a:outerShdw blurRad="38100" dist="38100" dir="2700000" algn="tl">
                    <a:srgbClr val="C0C0C0"/>
                  </a:outerShdw>
                </a:effectLst>
              </a:rPr>
              <a:t>Carbide Tipped Blades</a:t>
            </a:r>
          </a:p>
          <a:p>
            <a:pPr defTabSz="899320">
              <a:defRPr/>
            </a:pPr>
            <a:br>
              <a:rPr lang="en-US" sz="1765" b="1" dirty="0">
                <a:solidFill>
                  <a:schemeClr val="tx2"/>
                </a:solidFill>
                <a:latin typeface="Arial" panose="020B0604020202020204" pitchFamily="34" charset="0"/>
              </a:rPr>
            </a:br>
            <a:r>
              <a:rPr lang="en-US" sz="1765" b="1" dirty="0">
                <a:solidFill>
                  <a:schemeClr val="tx2"/>
                </a:solidFill>
                <a:latin typeface="Arial" panose="020B0604020202020204" pitchFamily="34" charset="0"/>
              </a:rPr>
              <a:t>      </a:t>
            </a:r>
          </a:p>
        </p:txBody>
      </p:sp>
      <p:sp>
        <p:nvSpPr>
          <p:cNvPr id="2" name="TextBox 1">
            <a:extLst>
              <a:ext uri="{FF2B5EF4-FFF2-40B4-BE49-F238E27FC236}">
                <a16:creationId xmlns:a16="http://schemas.microsoft.com/office/drawing/2014/main" id="{D7CDC3F9-DCE7-40E2-99C5-0D6CEEED2FAD}"/>
              </a:ext>
            </a:extLst>
          </p:cNvPr>
          <p:cNvSpPr txBox="1"/>
          <p:nvPr/>
        </p:nvSpPr>
        <p:spPr>
          <a:xfrm>
            <a:off x="684960" y="1424887"/>
            <a:ext cx="8218114" cy="852798"/>
          </a:xfrm>
          <a:prstGeom prst="rect">
            <a:avLst/>
          </a:prstGeom>
          <a:noFill/>
        </p:spPr>
        <p:txBody>
          <a:bodyPr>
            <a:spAutoFit/>
          </a:bodyPr>
          <a:lstStyle/>
          <a:p>
            <a:pPr>
              <a:defRPr/>
            </a:pPr>
            <a:r>
              <a:rPr lang="en-US" sz="2471" dirty="0"/>
              <a:t>Designed for difficult-to-machine alloys, tool steels, stainless steels, high-temperature alloys and super alloys.  </a:t>
            </a:r>
          </a:p>
        </p:txBody>
      </p:sp>
      <p:grpSp>
        <p:nvGrpSpPr>
          <p:cNvPr id="3" name="Group 2">
            <a:extLst>
              <a:ext uri="{FF2B5EF4-FFF2-40B4-BE49-F238E27FC236}">
                <a16:creationId xmlns:a16="http://schemas.microsoft.com/office/drawing/2014/main" id="{36087A5E-2E51-44B4-AC58-443E09DDE144}"/>
              </a:ext>
            </a:extLst>
          </p:cNvPr>
          <p:cNvGrpSpPr>
            <a:grpSpLocks/>
          </p:cNvGrpSpPr>
          <p:nvPr/>
        </p:nvGrpSpPr>
        <p:grpSpPr bwMode="auto">
          <a:xfrm>
            <a:off x="684960" y="3426199"/>
            <a:ext cx="3602691" cy="2626379"/>
            <a:chOff x="5440363" y="3886200"/>
            <a:chExt cx="4083050" cy="2976563"/>
          </a:xfrm>
        </p:grpSpPr>
        <p:pic>
          <p:nvPicPr>
            <p:cNvPr id="33801" name="B45E14E3-8A53-47F5-BD04-BA4381465F66" descr="A1E4EA08-AEAF-4084-B94B-0E363DF90EA0">
              <a:extLst>
                <a:ext uri="{FF2B5EF4-FFF2-40B4-BE49-F238E27FC236}">
                  <a16:creationId xmlns:a16="http://schemas.microsoft.com/office/drawing/2014/main" id="{715492FE-0489-48CF-ACF6-06321E384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363" y="3886200"/>
              <a:ext cx="4083050" cy="2976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802" name="TextBox 2">
              <a:extLst>
                <a:ext uri="{FF2B5EF4-FFF2-40B4-BE49-F238E27FC236}">
                  <a16:creationId xmlns:a16="http://schemas.microsoft.com/office/drawing/2014/main" id="{A2B7E0BF-4749-44FF-B15E-7CF28AD188F7}"/>
                </a:ext>
              </a:extLst>
            </p:cNvPr>
            <p:cNvSpPr txBox="1">
              <a:spLocks noChangeArrowheads="1"/>
            </p:cNvSpPr>
            <p:nvPr/>
          </p:nvSpPr>
          <p:spPr bwMode="auto">
            <a:xfrm>
              <a:off x="5638799" y="3886200"/>
              <a:ext cx="1279638" cy="39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471" b="1"/>
                <a:t>Set Tooth</a:t>
              </a:r>
            </a:p>
          </p:txBody>
        </p:sp>
      </p:grpSp>
      <p:grpSp>
        <p:nvGrpSpPr>
          <p:cNvPr id="5" name="Group 4">
            <a:extLst>
              <a:ext uri="{FF2B5EF4-FFF2-40B4-BE49-F238E27FC236}">
                <a16:creationId xmlns:a16="http://schemas.microsoft.com/office/drawing/2014/main" id="{B5B05433-3F3B-4CA1-B8FE-B09AD13BC159}"/>
              </a:ext>
            </a:extLst>
          </p:cNvPr>
          <p:cNvGrpSpPr>
            <a:grpSpLocks/>
          </p:cNvGrpSpPr>
          <p:nvPr/>
        </p:nvGrpSpPr>
        <p:grpSpPr bwMode="auto">
          <a:xfrm>
            <a:off x="4604218" y="3440206"/>
            <a:ext cx="3934665" cy="2636184"/>
            <a:chOff x="457200" y="3886200"/>
            <a:chExt cx="4459288" cy="2987675"/>
          </a:xfrm>
        </p:grpSpPr>
        <p:pic>
          <p:nvPicPr>
            <p:cNvPr id="33799" name="Picture 8">
              <a:extLst>
                <a:ext uri="{FF2B5EF4-FFF2-40B4-BE49-F238E27FC236}">
                  <a16:creationId xmlns:a16="http://schemas.microsoft.com/office/drawing/2014/main" id="{4428720F-161B-4604-A55F-2EECEEC4E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2620"/>
            <a:stretch>
              <a:fillRect/>
            </a:stretch>
          </p:blipFill>
          <p:spPr bwMode="auto">
            <a:xfrm>
              <a:off x="457200" y="3898900"/>
              <a:ext cx="4459288" cy="2974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0" name="TextBox 8">
              <a:extLst>
                <a:ext uri="{FF2B5EF4-FFF2-40B4-BE49-F238E27FC236}">
                  <a16:creationId xmlns:a16="http://schemas.microsoft.com/office/drawing/2014/main" id="{FE877D82-CC31-44D5-A053-79EAEEB3970C}"/>
                </a:ext>
              </a:extLst>
            </p:cNvPr>
            <p:cNvSpPr txBox="1">
              <a:spLocks noChangeArrowheads="1"/>
            </p:cNvSpPr>
            <p:nvPr/>
          </p:nvSpPr>
          <p:spPr bwMode="auto">
            <a:xfrm>
              <a:off x="493713" y="3886200"/>
              <a:ext cx="1413058" cy="39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471" b="1"/>
                <a:t>Triple Chip</a:t>
              </a:r>
            </a:p>
          </p:txBody>
        </p:sp>
      </p:grpSp>
      <p:pic>
        <p:nvPicPr>
          <p:cNvPr id="33798" name="Picture 5">
            <a:extLst>
              <a:ext uri="{FF2B5EF4-FFF2-40B4-BE49-F238E27FC236}">
                <a16:creationId xmlns:a16="http://schemas.microsoft.com/office/drawing/2014/main" id="{C5ECD91F-8477-46B4-82B2-568F45E1FE5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9412" y="2277685"/>
            <a:ext cx="3765176"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g29TCG">
            <a:extLst>
              <a:ext uri="{FF2B5EF4-FFF2-40B4-BE49-F238E27FC236}">
                <a16:creationId xmlns:a16="http://schemas.microsoft.com/office/drawing/2014/main" id="{896D7311-5278-4169-8D62-A311953E3DB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574282"/>
            <a:ext cx="4208930" cy="481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a:extLst>
              <a:ext uri="{FF2B5EF4-FFF2-40B4-BE49-F238E27FC236}">
                <a16:creationId xmlns:a16="http://schemas.microsoft.com/office/drawing/2014/main" id="{F79FA5F0-B47B-4602-82FC-CC5752F3B0B7}"/>
              </a:ext>
            </a:extLst>
          </p:cNvPr>
          <p:cNvSpPr>
            <a:spLocks noGrp="1" noChangeArrowheads="1"/>
          </p:cNvSpPr>
          <p:nvPr>
            <p:ph type="body" sz="half" idx="1"/>
          </p:nvPr>
        </p:nvSpPr>
        <p:spPr bwMode="auto">
          <a:xfrm>
            <a:off x="501126" y="1905140"/>
            <a:ext cx="6966473" cy="3047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96" tIns="44948" rIns="89896" bIns="44948" numCol="1" rtlCol="0" anchor="t" anchorCtr="0" compatLnSpc="1">
            <a:prstTxWarp prst="textNoShape">
              <a:avLst/>
            </a:prstTxWarp>
            <a:normAutofit/>
          </a:bodyPr>
          <a:lstStyle/>
          <a:p>
            <a:pPr>
              <a:lnSpc>
                <a:spcPct val="135000"/>
              </a:lnSpc>
              <a:buFont typeface="Wingdings" panose="05000000000000000000" pitchFamily="2" charset="2"/>
              <a:buChar char="Ø"/>
            </a:pPr>
            <a:r>
              <a:rPr lang="en-US" altLang="en-US" sz="2400" dirty="0"/>
              <a:t> Long Life</a:t>
            </a:r>
          </a:p>
          <a:p>
            <a:pPr>
              <a:lnSpc>
                <a:spcPct val="135000"/>
              </a:lnSpc>
              <a:buFont typeface="Wingdings" panose="05000000000000000000" pitchFamily="2" charset="2"/>
              <a:buChar char="Ø"/>
            </a:pPr>
            <a:r>
              <a:rPr lang="en-US" altLang="en-US" sz="2400" dirty="0"/>
              <a:t>Superior resistance to heat, wear and abrasion</a:t>
            </a:r>
          </a:p>
          <a:p>
            <a:pPr>
              <a:lnSpc>
                <a:spcPct val="135000"/>
              </a:lnSpc>
              <a:buFont typeface="Wingdings" panose="05000000000000000000" pitchFamily="2" charset="2"/>
              <a:buChar char="Ø"/>
            </a:pPr>
            <a:r>
              <a:rPr lang="en-US" altLang="en-US" sz="2400" dirty="0"/>
              <a:t>2 Types</a:t>
            </a:r>
          </a:p>
          <a:p>
            <a:pPr lvl="1">
              <a:lnSpc>
                <a:spcPct val="135000"/>
              </a:lnSpc>
              <a:buFont typeface="Arial" panose="020B0604020202020204" pitchFamily="34" charset="0"/>
              <a:buChar char="•"/>
            </a:pPr>
            <a:r>
              <a:rPr lang="en-US" altLang="en-US" sz="2000" dirty="0" err="1"/>
              <a:t>Gulleted</a:t>
            </a:r>
            <a:r>
              <a:rPr lang="en-US" altLang="en-US" sz="2000" dirty="0"/>
              <a:t> Edge</a:t>
            </a:r>
          </a:p>
          <a:p>
            <a:pPr lvl="1">
              <a:lnSpc>
                <a:spcPct val="135000"/>
              </a:lnSpc>
              <a:buFont typeface="Arial" panose="020B0604020202020204" pitchFamily="34" charset="0"/>
              <a:buChar char="•"/>
            </a:pPr>
            <a:r>
              <a:rPr lang="en-US" altLang="en-US" sz="2000" dirty="0"/>
              <a:t>Continuous Edge</a:t>
            </a:r>
          </a:p>
          <a:p>
            <a:endParaRPr lang="en-US" altLang="en-US" dirty="0"/>
          </a:p>
        </p:txBody>
      </p:sp>
      <p:sp>
        <p:nvSpPr>
          <p:cNvPr id="14339" name="Rectangle 4">
            <a:extLst>
              <a:ext uri="{FF2B5EF4-FFF2-40B4-BE49-F238E27FC236}">
                <a16:creationId xmlns:a16="http://schemas.microsoft.com/office/drawing/2014/main" id="{8A658B89-DB8A-4E68-97F0-5F612C5774EA}"/>
              </a:ext>
            </a:extLst>
          </p:cNvPr>
          <p:cNvSpPr>
            <a:spLocks noChangeArrowheads="1"/>
          </p:cNvSpPr>
          <p:nvPr/>
        </p:nvSpPr>
        <p:spPr bwMode="auto">
          <a:xfrm>
            <a:off x="470647" y="470647"/>
            <a:ext cx="6521824" cy="100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3971" b="1" dirty="0">
                <a:solidFill>
                  <a:schemeClr val="bg1"/>
                </a:solidFill>
                <a:effectLst>
                  <a:outerShdw blurRad="38100" dist="38100" dir="2700000" algn="tl">
                    <a:srgbClr val="C0C0C0"/>
                  </a:outerShdw>
                </a:effectLst>
              </a:rPr>
              <a:t>Carbide Grit Edge</a:t>
            </a:r>
            <a:br>
              <a:rPr lang="en-US" sz="3971" b="1" dirty="0">
                <a:solidFill>
                  <a:schemeClr val="tx2"/>
                </a:solidFill>
              </a:rPr>
            </a:br>
            <a:r>
              <a:rPr lang="en-US" sz="2118" b="1" dirty="0">
                <a:solidFill>
                  <a:schemeClr val="tx2"/>
                </a:solidFill>
              </a:rPr>
              <a:t>     </a:t>
            </a:r>
            <a:r>
              <a:rPr lang="en-US" sz="2471" b="1" dirty="0">
                <a:solidFill>
                  <a:schemeClr val="tx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anim calcmode="lin" valueType="num">
                                      <p:cBhvr>
                                        <p:cTn id="9" dur="500" fill="hold"/>
                                        <p:tgtEl>
                                          <p:spTgt spid="37890"/>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378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2">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8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3">
            <a:extLst>
              <a:ext uri="{FF2B5EF4-FFF2-40B4-BE49-F238E27FC236}">
                <a16:creationId xmlns:a16="http://schemas.microsoft.com/office/drawing/2014/main" id="{CE01C69B-6ACC-4B14-9983-A1924AD7998A}"/>
              </a:ext>
            </a:extLst>
          </p:cNvPr>
          <p:cNvSpPr>
            <a:spLocks noChangeShapeType="1"/>
          </p:cNvSpPr>
          <p:nvPr/>
        </p:nvSpPr>
        <p:spPr bwMode="auto">
          <a:xfrm>
            <a:off x="605118" y="6234673"/>
            <a:ext cx="793516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9591" tIns="39794" rIns="79591" bIns="39794"/>
          <a:lstStyle/>
          <a:p>
            <a:endParaRPr lang="en-US" sz="1588"/>
          </a:p>
        </p:txBody>
      </p:sp>
      <p:sp>
        <p:nvSpPr>
          <p:cNvPr id="37891" name="Line 6">
            <a:extLst>
              <a:ext uri="{FF2B5EF4-FFF2-40B4-BE49-F238E27FC236}">
                <a16:creationId xmlns:a16="http://schemas.microsoft.com/office/drawing/2014/main" id="{1BB1C4C6-93D3-40EA-93EF-DF0A8D29FC85}"/>
              </a:ext>
            </a:extLst>
          </p:cNvPr>
          <p:cNvSpPr>
            <a:spLocks noChangeShapeType="1"/>
          </p:cNvSpPr>
          <p:nvPr/>
        </p:nvSpPr>
        <p:spPr bwMode="auto">
          <a:xfrm>
            <a:off x="4572000" y="-5511894"/>
            <a:ext cx="0" cy="125295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9591" tIns="39794" rIns="79591" bIns="39794"/>
          <a:lstStyle/>
          <a:p>
            <a:endParaRPr lang="en-US" sz="1588"/>
          </a:p>
        </p:txBody>
      </p:sp>
      <p:sp>
        <p:nvSpPr>
          <p:cNvPr id="7174" name="Rectangle 3">
            <a:extLst>
              <a:ext uri="{FF2B5EF4-FFF2-40B4-BE49-F238E27FC236}">
                <a16:creationId xmlns:a16="http://schemas.microsoft.com/office/drawing/2014/main" id="{E0256746-5696-46EC-AAF4-4FD3B229EC0B}"/>
              </a:ext>
            </a:extLst>
          </p:cNvPr>
          <p:cNvSpPr txBox="1">
            <a:spLocks noChangeArrowheads="1"/>
          </p:cNvSpPr>
          <p:nvPr/>
        </p:nvSpPr>
        <p:spPr bwMode="auto">
          <a:xfrm>
            <a:off x="1207434" y="3235699"/>
            <a:ext cx="6730534" cy="85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78" tIns="44339" rIns="88678" bIns="44339"/>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a:defRPr/>
            </a:pPr>
            <a:r>
              <a:rPr lang="en-US" altLang="en-US" sz="4174" b="1" baseline="0" dirty="0">
                <a:solidFill>
                  <a:srgbClr val="A80000"/>
                </a:solidFill>
              </a:rPr>
              <a:t>Band Saw Blade Basics</a:t>
            </a:r>
          </a:p>
        </p:txBody>
      </p:sp>
      <p:pic>
        <p:nvPicPr>
          <p:cNvPr id="37893" name="Picture 3">
            <a:extLst>
              <a:ext uri="{FF2B5EF4-FFF2-40B4-BE49-F238E27FC236}">
                <a16:creationId xmlns:a16="http://schemas.microsoft.com/office/drawing/2014/main" id="{F44DD645-CAFE-4087-9320-D5D94BFCCC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2166" y="1763526"/>
            <a:ext cx="3179669" cy="139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6695F65-08EB-4277-A3B5-20E9478F6454}"/>
              </a:ext>
            </a:extLst>
          </p:cNvPr>
          <p:cNvSpPr/>
          <p:nvPr/>
        </p:nvSpPr>
        <p:spPr>
          <a:xfrm>
            <a:off x="2930338" y="4303059"/>
            <a:ext cx="3294492" cy="749564"/>
          </a:xfrm>
          <a:prstGeom prst="rect">
            <a:avLst/>
          </a:prstGeom>
        </p:spPr>
        <p:txBody>
          <a:bodyPr wrap="none">
            <a:spAutoFit/>
          </a:bodyPr>
          <a:lstStyle/>
          <a:p>
            <a:pPr>
              <a:defRPr/>
            </a:pPr>
            <a:r>
              <a:rPr lang="en-US" sz="4271" b="1" dirty="0"/>
              <a:t>330-453-8187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Group 6">
            <a:extLst>
              <a:ext uri="{FF2B5EF4-FFF2-40B4-BE49-F238E27FC236}">
                <a16:creationId xmlns:a16="http://schemas.microsoft.com/office/drawing/2014/main" id="{0704369E-B95F-47BC-8450-FDA1EB80F68E}"/>
              </a:ext>
            </a:extLst>
          </p:cNvPr>
          <p:cNvGrpSpPr>
            <a:grpSpLocks/>
          </p:cNvGrpSpPr>
          <p:nvPr/>
        </p:nvGrpSpPr>
        <p:grpSpPr bwMode="auto">
          <a:xfrm>
            <a:off x="2482225" y="1904607"/>
            <a:ext cx="4581402" cy="3907492"/>
            <a:chOff x="3024097" y="1467637"/>
            <a:chExt cx="4567935" cy="4091955"/>
          </a:xfrm>
        </p:grpSpPr>
        <p:pic>
          <p:nvPicPr>
            <p:cNvPr id="11269" name="Picture 8">
              <a:extLst>
                <a:ext uri="{FF2B5EF4-FFF2-40B4-BE49-F238E27FC236}">
                  <a16:creationId xmlns:a16="http://schemas.microsoft.com/office/drawing/2014/main" id="{5A7A6187-18BC-4902-AFF3-65EA175A5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097" y="1766869"/>
              <a:ext cx="4543606" cy="379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0" name="Rectangle 5">
              <a:extLst>
                <a:ext uri="{FF2B5EF4-FFF2-40B4-BE49-F238E27FC236}">
                  <a16:creationId xmlns:a16="http://schemas.microsoft.com/office/drawing/2014/main" id="{D8A7A7B2-973D-415F-8065-9D27A058C140}"/>
                </a:ext>
              </a:extLst>
            </p:cNvPr>
            <p:cNvSpPr>
              <a:spLocks noChangeArrowheads="1"/>
            </p:cNvSpPr>
            <p:nvPr/>
          </p:nvSpPr>
          <p:spPr bwMode="auto">
            <a:xfrm rot="-2437605">
              <a:off x="6982432" y="1467637"/>
              <a:ext cx="609600" cy="1206278"/>
            </a:xfrm>
            <a:prstGeom prst="rect">
              <a:avLst/>
            </a:prstGeom>
            <a:solidFill>
              <a:schemeClr val="bg1"/>
            </a:solidFill>
            <a:ln w="9525" algn="ctr">
              <a:solidFill>
                <a:schemeClr val="bg1"/>
              </a:solidFill>
              <a:round/>
              <a:headEnd/>
              <a:tailEnd/>
            </a:ln>
          </p:spPr>
          <p:txBody>
            <a:bodyP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eaLnBrk="1" hangingPunct="1"/>
              <a:endParaRPr lang="en-US" altLang="en-US" sz="353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1000" fill="hold"/>
                                        <p:tgtEl>
                                          <p:spTgt spid="11267"/>
                                        </p:tgtEl>
                                        <p:attrNameLst>
                                          <p:attrName>ppt_w</p:attrName>
                                        </p:attrNameLst>
                                      </p:cBhvr>
                                      <p:tavLst>
                                        <p:tav tm="0">
                                          <p:val>
                                            <p:fltVal val="0"/>
                                          </p:val>
                                        </p:tav>
                                        <p:tav tm="100000">
                                          <p:val>
                                            <p:strVal val="#ppt_w"/>
                                          </p:val>
                                        </p:tav>
                                      </p:tavLst>
                                    </p:anim>
                                    <p:anim calcmode="lin" valueType="num">
                                      <p:cBhvr>
                                        <p:cTn id="8" dur="1000" fill="hold"/>
                                        <p:tgtEl>
                                          <p:spTgt spid="11267"/>
                                        </p:tgtEl>
                                        <p:attrNameLst>
                                          <p:attrName>ppt_h</p:attrName>
                                        </p:attrNameLst>
                                      </p:cBhvr>
                                      <p:tavLst>
                                        <p:tav tm="0">
                                          <p:val>
                                            <p:fltVal val="0"/>
                                          </p:val>
                                        </p:tav>
                                        <p:tav tm="100000">
                                          <p:val>
                                            <p:strVal val="#ppt_h"/>
                                          </p:val>
                                        </p:tav>
                                      </p:tavLst>
                                    </p:anim>
                                    <p:anim calcmode="lin" valueType="num">
                                      <p:cBhvr>
                                        <p:cTn id="9" dur="1000" fill="hold"/>
                                        <p:tgtEl>
                                          <p:spTgt spid="11267"/>
                                        </p:tgtEl>
                                        <p:attrNameLst>
                                          <p:attrName>style.rotation</p:attrName>
                                        </p:attrNameLst>
                                      </p:cBhvr>
                                      <p:tavLst>
                                        <p:tav tm="0">
                                          <p:val>
                                            <p:fltVal val="90"/>
                                          </p:val>
                                        </p:tav>
                                        <p:tav tm="100000">
                                          <p:val>
                                            <p:fltVal val="0"/>
                                          </p:val>
                                        </p:tav>
                                      </p:tavLst>
                                    </p:anim>
                                    <p:animEffect transition="in" filter="fade">
                                      <p:cBhvr>
                                        <p:cTn id="10" dur="1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F8B4A83C-67CD-4D16-80C4-F59B58530CB8}"/>
              </a:ext>
            </a:extLst>
          </p:cNvPr>
          <p:cNvSpPr>
            <a:spLocks noGrp="1" noChangeArrowheads="1"/>
          </p:cNvSpPr>
          <p:nvPr>
            <p:ph idx="1"/>
          </p:nvPr>
        </p:nvSpPr>
        <p:spPr bwMode="auto">
          <a:xfrm>
            <a:off x="483253" y="2059114"/>
            <a:ext cx="7988394" cy="4525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521" tIns="45261" rIns="90521" bIns="45261" numCol="1" rtlCol="0" anchor="t" anchorCtr="0" compatLnSpc="1">
            <a:prstTxWarp prst="textNoShape">
              <a:avLst/>
            </a:prstTxWarp>
            <a:normAutofit/>
          </a:bodyPr>
          <a:lstStyle/>
          <a:p>
            <a:pPr>
              <a:buFont typeface="Wingdings" panose="05000000000000000000" pitchFamily="2" charset="2"/>
              <a:buChar char="Ø"/>
            </a:pPr>
            <a:r>
              <a:rPr lang="en-US" altLang="en-US" sz="2800" dirty="0"/>
              <a:t>One piece carbon steel construction</a:t>
            </a:r>
          </a:p>
          <a:p>
            <a:pPr>
              <a:buFont typeface="Wingdings" panose="05000000000000000000" pitchFamily="2" charset="2"/>
              <a:buChar char="Ø"/>
            </a:pPr>
            <a:r>
              <a:rPr lang="en-US" altLang="en-US" sz="2800" dirty="0"/>
              <a:t>2 Types</a:t>
            </a:r>
          </a:p>
          <a:p>
            <a:pPr lvl="1">
              <a:buFont typeface="Times New Roman" panose="02020603050405020304" pitchFamily="18" charset="0"/>
              <a:buChar char="–"/>
            </a:pPr>
            <a:r>
              <a:rPr lang="en-US" altLang="en-US" sz="3200" dirty="0"/>
              <a:t>                       HEF</a:t>
            </a:r>
          </a:p>
          <a:p>
            <a:pPr lvl="1">
              <a:buFont typeface="Times New Roman" panose="02020603050405020304" pitchFamily="18" charset="0"/>
              <a:buChar char="–"/>
            </a:pPr>
            <a:r>
              <a:rPr lang="en-US" altLang="en-US" sz="3200" dirty="0"/>
              <a:t>                       HB</a:t>
            </a:r>
          </a:p>
          <a:p>
            <a:pPr>
              <a:buFont typeface="Wingdings" panose="05000000000000000000" pitchFamily="2" charset="2"/>
              <a:buChar char="Ø"/>
            </a:pPr>
            <a:r>
              <a:rPr lang="en-US" altLang="en-US" sz="2800" dirty="0"/>
              <a:t>Economically priced</a:t>
            </a:r>
          </a:p>
        </p:txBody>
      </p:sp>
      <p:pic>
        <p:nvPicPr>
          <p:cNvPr id="14340" name="Picture 4" descr="CarbonFurniture">
            <a:extLst>
              <a:ext uri="{FF2B5EF4-FFF2-40B4-BE49-F238E27FC236}">
                <a16:creationId xmlns:a16="http://schemas.microsoft.com/office/drawing/2014/main" id="{66EA95C4-DA44-456E-A9B6-3B72316D4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544" y="2514600"/>
            <a:ext cx="2863103" cy="388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A889374F-4AB0-48EF-83DC-9D199B8A48DF}"/>
              </a:ext>
            </a:extLst>
          </p:cNvPr>
          <p:cNvSpPr>
            <a:spLocks noChangeArrowheads="1"/>
          </p:cNvSpPr>
          <p:nvPr/>
        </p:nvSpPr>
        <p:spPr bwMode="auto">
          <a:xfrm>
            <a:off x="-609600" y="533400"/>
            <a:ext cx="5311588" cy="100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algn="ctr" defTabSz="899320">
              <a:defRPr/>
            </a:pPr>
            <a:r>
              <a:rPr lang="en-US" sz="3971" b="1" dirty="0">
                <a:solidFill>
                  <a:schemeClr val="bg1"/>
                </a:solidFill>
                <a:effectLst>
                  <a:outerShdw blurRad="38100" dist="38100" dir="2700000" algn="tl">
                    <a:srgbClr val="C0C0C0"/>
                  </a:outerShdw>
                </a:effectLst>
              </a:rPr>
              <a:t>Carbon Blades</a:t>
            </a:r>
            <a:br>
              <a:rPr lang="en-US" sz="3971" b="1" dirty="0">
                <a:solidFill>
                  <a:schemeClr val="tx2"/>
                </a:solidFill>
              </a:rPr>
            </a:br>
            <a:r>
              <a:rPr lang="en-US" sz="2118" b="1" dirty="0">
                <a:solidFill>
                  <a:schemeClr val="tx2"/>
                </a:solidFill>
              </a:rPr>
              <a:t>     </a:t>
            </a:r>
            <a:r>
              <a:rPr lang="en-US" sz="2471" b="1" dirty="0">
                <a:solidFill>
                  <a:schemeClr val="tx2"/>
                </a:solidFill>
              </a:rPr>
              <a:t> </a:t>
            </a:r>
          </a:p>
        </p:txBody>
      </p:sp>
      <p:pic>
        <p:nvPicPr>
          <p:cNvPr id="5128" name="Picture 8" descr="Quiksilver">
            <a:extLst>
              <a:ext uri="{FF2B5EF4-FFF2-40B4-BE49-F238E27FC236}">
                <a16:creationId xmlns:a16="http://schemas.microsoft.com/office/drawing/2014/main" id="{51C65F45-501E-427A-A702-0230EDE0B4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2138" y="3355680"/>
            <a:ext cx="22860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Quiksilver">
            <a:extLst>
              <a:ext uri="{FF2B5EF4-FFF2-40B4-BE49-F238E27FC236}">
                <a16:creationId xmlns:a16="http://schemas.microsoft.com/office/drawing/2014/main" id="{5113D9DF-13FD-4657-A2CC-21A52662B1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2138" y="3917190"/>
            <a:ext cx="22860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anim calcmode="lin" valueType="num">
                                      <p:cBhvr>
                                        <p:cTn id="9" dur="500" fill="hold"/>
                                        <p:tgtEl>
                                          <p:spTgt spid="14340"/>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43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700F9E63-9549-4956-B923-9A5EE25E0E83}"/>
              </a:ext>
            </a:extLst>
          </p:cNvPr>
          <p:cNvGrpSpPr>
            <a:grpSpLocks/>
          </p:cNvGrpSpPr>
          <p:nvPr/>
        </p:nvGrpSpPr>
        <p:grpSpPr bwMode="auto">
          <a:xfrm>
            <a:off x="799679" y="1751121"/>
            <a:ext cx="7651097" cy="2895600"/>
            <a:chOff x="192" y="1008"/>
            <a:chExt cx="5280" cy="1872"/>
          </a:xfrm>
        </p:grpSpPr>
        <p:pic>
          <p:nvPicPr>
            <p:cNvPr id="15370" name="Picture 3" descr="Bi-Metal Graphic">
              <a:extLst>
                <a:ext uri="{FF2B5EF4-FFF2-40B4-BE49-F238E27FC236}">
                  <a16:creationId xmlns:a16="http://schemas.microsoft.com/office/drawing/2014/main" id="{340A9AF2-C79D-4508-90BA-992FEFD53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008"/>
              <a:ext cx="5280" cy="1872"/>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71" name="Rectangle 4">
              <a:extLst>
                <a:ext uri="{FF2B5EF4-FFF2-40B4-BE49-F238E27FC236}">
                  <a16:creationId xmlns:a16="http://schemas.microsoft.com/office/drawing/2014/main" id="{5AC50692-C1BE-4A8C-AE77-FBAB48548242}"/>
                </a:ext>
              </a:extLst>
            </p:cNvPr>
            <p:cNvSpPr>
              <a:spLocks noChangeArrowheads="1"/>
            </p:cNvSpPr>
            <p:nvPr/>
          </p:nvSpPr>
          <p:spPr bwMode="auto">
            <a:xfrm>
              <a:off x="2873" y="2510"/>
              <a:ext cx="2518" cy="322"/>
            </a:xfrm>
            <a:prstGeom prst="rect">
              <a:avLst/>
            </a:prstGeom>
            <a:solidFill>
              <a:schemeClr val="tx1"/>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pPr eaLnBrk="1" hangingPunct="1"/>
              <a:endParaRPr lang="en-US" altLang="en-US" sz="3530"/>
            </a:p>
          </p:txBody>
        </p:sp>
        <p:sp>
          <p:nvSpPr>
            <p:cNvPr id="15372" name="Oval 5">
              <a:extLst>
                <a:ext uri="{FF2B5EF4-FFF2-40B4-BE49-F238E27FC236}">
                  <a16:creationId xmlns:a16="http://schemas.microsoft.com/office/drawing/2014/main" id="{09B135E0-B2DF-4DD6-A556-846A1F2B1F3B}"/>
                </a:ext>
              </a:extLst>
            </p:cNvPr>
            <p:cNvSpPr>
              <a:spLocks noChangeArrowheads="1"/>
            </p:cNvSpPr>
            <p:nvPr/>
          </p:nvSpPr>
          <p:spPr bwMode="auto">
            <a:xfrm rot="4045779">
              <a:off x="1076" y="2589"/>
              <a:ext cx="76" cy="287"/>
            </a:xfrm>
            <a:prstGeom prst="ellipse">
              <a:avLst/>
            </a:prstGeom>
            <a:solidFill>
              <a:schemeClr val="tx1"/>
            </a:solidFill>
            <a:ln w="12699">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pPr eaLnBrk="1" hangingPunct="1"/>
              <a:endParaRPr lang="en-US" altLang="en-US" sz="3530"/>
            </a:p>
          </p:txBody>
        </p:sp>
        <p:sp>
          <p:nvSpPr>
            <p:cNvPr id="15373" name="Rectangle 6">
              <a:extLst>
                <a:ext uri="{FF2B5EF4-FFF2-40B4-BE49-F238E27FC236}">
                  <a16:creationId xmlns:a16="http://schemas.microsoft.com/office/drawing/2014/main" id="{99EE6E67-FCCB-4263-BA11-9012F79E2B54}"/>
                </a:ext>
              </a:extLst>
            </p:cNvPr>
            <p:cNvSpPr>
              <a:spLocks noChangeArrowheads="1"/>
            </p:cNvSpPr>
            <p:nvPr/>
          </p:nvSpPr>
          <p:spPr bwMode="auto">
            <a:xfrm>
              <a:off x="2466" y="2496"/>
              <a:ext cx="366" cy="384"/>
            </a:xfrm>
            <a:prstGeom prst="rect">
              <a:avLst/>
            </a:prstGeom>
            <a:solidFill>
              <a:schemeClr val="tx1"/>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pPr eaLnBrk="1" hangingPunct="1"/>
              <a:endParaRPr lang="en-US" altLang="en-US" sz="3530"/>
            </a:p>
          </p:txBody>
        </p:sp>
        <p:sp>
          <p:nvSpPr>
            <p:cNvPr id="15374" name="Rectangle 7">
              <a:extLst>
                <a:ext uri="{FF2B5EF4-FFF2-40B4-BE49-F238E27FC236}">
                  <a16:creationId xmlns:a16="http://schemas.microsoft.com/office/drawing/2014/main" id="{0DBE5F54-D3C0-4C82-B625-16A577C0EB79}"/>
                </a:ext>
              </a:extLst>
            </p:cNvPr>
            <p:cNvSpPr>
              <a:spLocks noChangeArrowheads="1"/>
            </p:cNvSpPr>
            <p:nvPr/>
          </p:nvSpPr>
          <p:spPr bwMode="auto">
            <a:xfrm>
              <a:off x="1008" y="2736"/>
              <a:ext cx="240" cy="144"/>
            </a:xfrm>
            <a:prstGeom prst="rect">
              <a:avLst/>
            </a:prstGeom>
            <a:solidFill>
              <a:schemeClr val="tx1"/>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pPr eaLnBrk="1" hangingPunct="1"/>
              <a:endParaRPr lang="en-US" altLang="en-US" sz="3530"/>
            </a:p>
          </p:txBody>
        </p:sp>
      </p:grpSp>
      <p:grpSp>
        <p:nvGrpSpPr>
          <p:cNvPr id="18441" name="Group 9">
            <a:extLst>
              <a:ext uri="{FF2B5EF4-FFF2-40B4-BE49-F238E27FC236}">
                <a16:creationId xmlns:a16="http://schemas.microsoft.com/office/drawing/2014/main" id="{916A7EC2-3E63-4D75-AAF2-9CF4B0EDA5A5}"/>
              </a:ext>
            </a:extLst>
          </p:cNvPr>
          <p:cNvGrpSpPr>
            <a:grpSpLocks/>
          </p:cNvGrpSpPr>
          <p:nvPr/>
        </p:nvGrpSpPr>
        <p:grpSpPr bwMode="auto">
          <a:xfrm>
            <a:off x="2353235" y="4252902"/>
            <a:ext cx="4572000" cy="1615894"/>
            <a:chOff x="1440" y="2679"/>
            <a:chExt cx="2064" cy="1018"/>
          </a:xfrm>
        </p:grpSpPr>
        <p:sp>
          <p:nvSpPr>
            <p:cNvPr id="15368" name="Text Box 10">
              <a:extLst>
                <a:ext uri="{FF2B5EF4-FFF2-40B4-BE49-F238E27FC236}">
                  <a16:creationId xmlns:a16="http://schemas.microsoft.com/office/drawing/2014/main" id="{3AAD28AD-9042-4B86-8BDA-A1F2F884A95F}"/>
                </a:ext>
              </a:extLst>
            </p:cNvPr>
            <p:cNvSpPr txBox="1">
              <a:spLocks noChangeArrowheads="1"/>
            </p:cNvSpPr>
            <p:nvPr/>
          </p:nvSpPr>
          <p:spPr bwMode="auto">
            <a:xfrm>
              <a:off x="1440" y="3024"/>
              <a:ext cx="2064"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eaLnBrk="1" hangingPunct="1"/>
              <a:r>
                <a:rPr lang="en-US" altLang="en-US" sz="3177" baseline="0">
                  <a:solidFill>
                    <a:schemeClr val="tx1"/>
                  </a:solidFill>
                  <a:latin typeface="Arial" panose="020B0604020202020204" pitchFamily="34" charset="0"/>
                </a:rPr>
                <a:t>Super Hard High-Speed Steel Cutting Edge</a:t>
              </a:r>
            </a:p>
          </p:txBody>
        </p:sp>
        <p:sp>
          <p:nvSpPr>
            <p:cNvPr id="15369" name="Line 11">
              <a:extLst>
                <a:ext uri="{FF2B5EF4-FFF2-40B4-BE49-F238E27FC236}">
                  <a16:creationId xmlns:a16="http://schemas.microsoft.com/office/drawing/2014/main" id="{4578B3A7-0942-49CB-AC5D-19E32BC52F48}"/>
                </a:ext>
              </a:extLst>
            </p:cNvPr>
            <p:cNvSpPr>
              <a:spLocks noChangeShapeType="1"/>
            </p:cNvSpPr>
            <p:nvPr/>
          </p:nvSpPr>
          <p:spPr bwMode="auto">
            <a:xfrm flipH="1" flipV="1">
              <a:off x="1582" y="2679"/>
              <a:ext cx="386" cy="393"/>
            </a:xfrm>
            <a:prstGeom prst="line">
              <a:avLst/>
            </a:prstGeom>
            <a:noFill/>
            <a:ln w="5715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sp>
        <p:nvSpPr>
          <p:cNvPr id="15364" name="Text Box 12">
            <a:extLst>
              <a:ext uri="{FF2B5EF4-FFF2-40B4-BE49-F238E27FC236}">
                <a16:creationId xmlns:a16="http://schemas.microsoft.com/office/drawing/2014/main" id="{9C1E8EE4-B1C8-484F-B945-4639A48B7A31}"/>
              </a:ext>
            </a:extLst>
          </p:cNvPr>
          <p:cNvSpPr txBox="1">
            <a:spLocks noChangeArrowheads="1"/>
          </p:cNvSpPr>
          <p:nvPr/>
        </p:nvSpPr>
        <p:spPr bwMode="auto">
          <a:xfrm>
            <a:off x="1075765" y="2667000"/>
            <a:ext cx="6219265" cy="82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eaLnBrk="1" hangingPunct="1"/>
            <a:r>
              <a:rPr lang="en-US" altLang="en-US" sz="2382" b="1" baseline="0">
                <a:solidFill>
                  <a:schemeClr val="bg1"/>
                </a:solidFill>
                <a:latin typeface="Arial" panose="020B0604020202020204" pitchFamily="34" charset="0"/>
              </a:rPr>
              <a:t>Electron-Beam or Laser Welding  Fuses Flexible Back and High Speed Edge</a:t>
            </a:r>
          </a:p>
        </p:txBody>
      </p:sp>
      <p:sp>
        <p:nvSpPr>
          <p:cNvPr id="15365" name="Line 13">
            <a:extLst>
              <a:ext uri="{FF2B5EF4-FFF2-40B4-BE49-F238E27FC236}">
                <a16:creationId xmlns:a16="http://schemas.microsoft.com/office/drawing/2014/main" id="{17799096-99C7-448A-8743-3EB5583CC928}"/>
              </a:ext>
            </a:extLst>
          </p:cNvPr>
          <p:cNvSpPr>
            <a:spLocks noChangeShapeType="1"/>
          </p:cNvSpPr>
          <p:nvPr/>
        </p:nvSpPr>
        <p:spPr bwMode="auto">
          <a:xfrm>
            <a:off x="3388380" y="3429000"/>
            <a:ext cx="148478" cy="381000"/>
          </a:xfrm>
          <a:prstGeom prst="line">
            <a:avLst/>
          </a:prstGeom>
          <a:noFill/>
          <a:ln w="5715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18446" name="Text Box 14">
            <a:extLst>
              <a:ext uri="{FF2B5EF4-FFF2-40B4-BE49-F238E27FC236}">
                <a16:creationId xmlns:a16="http://schemas.microsoft.com/office/drawing/2014/main" id="{575E7230-D816-46EA-AE6C-55EC646ADEBA}"/>
              </a:ext>
            </a:extLst>
          </p:cNvPr>
          <p:cNvSpPr txBox="1">
            <a:spLocks noChangeArrowheads="1"/>
          </p:cNvSpPr>
          <p:nvPr/>
        </p:nvSpPr>
        <p:spPr bwMode="auto">
          <a:xfrm>
            <a:off x="5446059" y="3899647"/>
            <a:ext cx="3940269" cy="4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eaLnBrk="1" hangingPunct="1"/>
            <a:r>
              <a:rPr lang="en-US" altLang="en-US" sz="2382" baseline="0">
                <a:solidFill>
                  <a:schemeClr val="bg1"/>
                </a:solidFill>
                <a:latin typeface="Arial" panose="020B0604020202020204" pitchFamily="34" charset="0"/>
              </a:rPr>
              <a:t>Precision Milled Teeth</a:t>
            </a:r>
          </a:p>
        </p:txBody>
      </p:sp>
      <p:sp>
        <p:nvSpPr>
          <p:cNvPr id="14339" name="Rectangle 4">
            <a:extLst>
              <a:ext uri="{FF2B5EF4-FFF2-40B4-BE49-F238E27FC236}">
                <a16:creationId xmlns:a16="http://schemas.microsoft.com/office/drawing/2014/main" id="{5DEE8D05-2C65-4B4C-9873-CDB0338AB52B}"/>
              </a:ext>
            </a:extLst>
          </p:cNvPr>
          <p:cNvSpPr>
            <a:spLocks noChangeArrowheads="1"/>
          </p:cNvSpPr>
          <p:nvPr/>
        </p:nvSpPr>
        <p:spPr bwMode="auto">
          <a:xfrm>
            <a:off x="403411" y="546456"/>
            <a:ext cx="6521824" cy="100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3971" b="1" dirty="0">
                <a:solidFill>
                  <a:schemeClr val="bg1"/>
                </a:solidFill>
                <a:effectLst>
                  <a:outerShdw blurRad="38100" dist="38100" dir="2700000" algn="tl">
                    <a:srgbClr val="C0C0C0"/>
                  </a:outerShdw>
                </a:effectLst>
              </a:rPr>
              <a:t>Bi-Metal Construction</a:t>
            </a:r>
            <a:br>
              <a:rPr lang="en-US" sz="3971" b="1" dirty="0">
                <a:solidFill>
                  <a:schemeClr val="tx2"/>
                </a:solidFill>
              </a:rPr>
            </a:br>
            <a:r>
              <a:rPr lang="en-US" sz="2118" b="1" dirty="0">
                <a:solidFill>
                  <a:schemeClr val="tx2"/>
                </a:solidFill>
              </a:rPr>
              <a:t>     </a:t>
            </a:r>
            <a:r>
              <a:rPr lang="en-US" sz="2471" b="1" dirty="0">
                <a:solidFill>
                  <a:schemeClr val="tx2"/>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4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BladeAnatomy">
            <a:extLst>
              <a:ext uri="{FF2B5EF4-FFF2-40B4-BE49-F238E27FC236}">
                <a16:creationId xmlns:a16="http://schemas.microsoft.com/office/drawing/2014/main" id="{59837CC8-1A20-4B81-8963-78044D20BE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287" y="1335622"/>
            <a:ext cx="7065309" cy="332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a:extLst>
              <a:ext uri="{FF2B5EF4-FFF2-40B4-BE49-F238E27FC236}">
                <a16:creationId xmlns:a16="http://schemas.microsoft.com/office/drawing/2014/main" id="{48221AAC-6B5D-4966-BE83-492F9364F188}"/>
              </a:ext>
            </a:extLst>
          </p:cNvPr>
          <p:cNvSpPr>
            <a:spLocks noChangeArrowheads="1"/>
          </p:cNvSpPr>
          <p:nvPr/>
        </p:nvSpPr>
        <p:spPr bwMode="auto">
          <a:xfrm>
            <a:off x="426063" y="535803"/>
            <a:ext cx="6521824" cy="100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3971" b="1" dirty="0">
                <a:solidFill>
                  <a:schemeClr val="bg1"/>
                </a:solidFill>
                <a:effectLst>
                  <a:outerShdw blurRad="38100" dist="38100" dir="2700000" algn="tl">
                    <a:srgbClr val="C0C0C0"/>
                  </a:outerShdw>
                </a:effectLst>
              </a:rPr>
              <a:t>Anatomy of a Saw Blade</a:t>
            </a:r>
            <a:br>
              <a:rPr lang="en-US" sz="3971" b="1" dirty="0">
                <a:solidFill>
                  <a:schemeClr val="tx2"/>
                </a:solidFill>
              </a:rPr>
            </a:br>
            <a:r>
              <a:rPr lang="en-US" sz="2118" b="1" dirty="0">
                <a:solidFill>
                  <a:schemeClr val="tx2"/>
                </a:solidFill>
              </a:rPr>
              <a:t>     </a:t>
            </a:r>
            <a:r>
              <a:rPr lang="en-US" sz="2471" b="1" dirty="0">
                <a:solidFill>
                  <a:schemeClr val="tx2"/>
                </a:solidFill>
              </a:rPr>
              <a:t> </a:t>
            </a:r>
          </a:p>
        </p:txBody>
      </p:sp>
      <p:sp>
        <p:nvSpPr>
          <p:cNvPr id="2" name="TextBox 1">
            <a:extLst>
              <a:ext uri="{FF2B5EF4-FFF2-40B4-BE49-F238E27FC236}">
                <a16:creationId xmlns:a16="http://schemas.microsoft.com/office/drawing/2014/main" id="{3E55BAF6-BDEB-44EE-BAF8-3B4D368D9B5D}"/>
              </a:ext>
            </a:extLst>
          </p:cNvPr>
          <p:cNvSpPr txBox="1"/>
          <p:nvPr/>
        </p:nvSpPr>
        <p:spPr>
          <a:xfrm>
            <a:off x="1384882" y="4775778"/>
            <a:ext cx="3294529" cy="1802866"/>
          </a:xfrm>
          <a:prstGeom prst="rect">
            <a:avLst/>
          </a:prstGeom>
          <a:noFill/>
        </p:spPr>
        <p:txBody>
          <a:bodyPr>
            <a:spAutoFit/>
          </a:bodyPr>
          <a:lstStyle/>
          <a:p>
            <a:pPr marL="453862" indent="-453862">
              <a:buFont typeface="+mj-lt"/>
              <a:buAutoNum type="arabicPeriod"/>
              <a:defRPr/>
            </a:pPr>
            <a:r>
              <a:rPr lang="en-US" sz="1588" dirty="0"/>
              <a:t>Blade Backer</a:t>
            </a:r>
          </a:p>
          <a:p>
            <a:pPr marL="453862" indent="-453862">
              <a:buFont typeface="+mj-lt"/>
              <a:buAutoNum type="arabicPeriod"/>
              <a:defRPr/>
            </a:pPr>
            <a:r>
              <a:rPr lang="en-US" sz="1588" dirty="0"/>
              <a:t>Thickness</a:t>
            </a:r>
          </a:p>
          <a:p>
            <a:pPr marL="453862" indent="-453862">
              <a:buFont typeface="+mj-lt"/>
              <a:buAutoNum type="arabicPeriod"/>
              <a:defRPr/>
            </a:pPr>
            <a:r>
              <a:rPr lang="en-US" sz="1588" dirty="0"/>
              <a:t>Width</a:t>
            </a:r>
          </a:p>
          <a:p>
            <a:pPr marL="453862" indent="-453862">
              <a:buFont typeface="+mj-lt"/>
              <a:buAutoNum type="arabicPeriod"/>
              <a:defRPr/>
            </a:pPr>
            <a:r>
              <a:rPr lang="en-US" sz="1588" dirty="0"/>
              <a:t>Set</a:t>
            </a:r>
          </a:p>
          <a:p>
            <a:pPr marL="453862" indent="-453862">
              <a:buFont typeface="+mj-lt"/>
              <a:buAutoNum type="arabicPeriod"/>
              <a:defRPr/>
            </a:pPr>
            <a:r>
              <a:rPr lang="en-US" sz="1588" dirty="0"/>
              <a:t>Tooth</a:t>
            </a:r>
          </a:p>
          <a:p>
            <a:pPr marL="403433" indent="-403433">
              <a:buFont typeface="+mj-lt"/>
              <a:buAutoNum type="arabicPeriod"/>
              <a:defRPr/>
            </a:pPr>
            <a:r>
              <a:rPr lang="en-US" sz="1588" dirty="0"/>
              <a:t>Tooth Pitch</a:t>
            </a:r>
          </a:p>
          <a:p>
            <a:pPr marL="403433" indent="-403433">
              <a:buFont typeface="+mj-lt"/>
              <a:buAutoNum type="arabicPeriod"/>
              <a:defRPr/>
            </a:pPr>
            <a:r>
              <a:rPr lang="en-US" sz="1588" dirty="0"/>
              <a:t>T.P.I.</a:t>
            </a:r>
          </a:p>
        </p:txBody>
      </p:sp>
      <p:grpSp>
        <p:nvGrpSpPr>
          <p:cNvPr id="24" name="Group 23">
            <a:extLst>
              <a:ext uri="{FF2B5EF4-FFF2-40B4-BE49-F238E27FC236}">
                <a16:creationId xmlns:a16="http://schemas.microsoft.com/office/drawing/2014/main" id="{8A28C561-12E7-41A5-A582-61FCA9328DBD}"/>
              </a:ext>
            </a:extLst>
          </p:cNvPr>
          <p:cNvGrpSpPr>
            <a:grpSpLocks/>
          </p:cNvGrpSpPr>
          <p:nvPr/>
        </p:nvGrpSpPr>
        <p:grpSpPr bwMode="auto">
          <a:xfrm>
            <a:off x="4275047" y="2442203"/>
            <a:ext cx="396967" cy="1179419"/>
            <a:chOff x="4692650" y="2397125"/>
            <a:chExt cx="449895" cy="1336675"/>
          </a:xfrm>
        </p:grpSpPr>
        <p:cxnSp>
          <p:nvCxnSpPr>
            <p:cNvPr id="17471" name="Straight Arrow Connector 3">
              <a:extLst>
                <a:ext uri="{FF2B5EF4-FFF2-40B4-BE49-F238E27FC236}">
                  <a16:creationId xmlns:a16="http://schemas.microsoft.com/office/drawing/2014/main" id="{D2B08B49-6FE8-49EB-AAA9-10CBC512BAE2}"/>
                </a:ext>
              </a:extLst>
            </p:cNvPr>
            <p:cNvCxnSpPr>
              <a:cxnSpLocks noChangeShapeType="1"/>
            </p:cNvCxnSpPr>
            <p:nvPr/>
          </p:nvCxnSpPr>
          <p:spPr bwMode="auto">
            <a:xfrm>
              <a:off x="4692650" y="2497138"/>
              <a:ext cx="400050" cy="1236662"/>
            </a:xfrm>
            <a:prstGeom prst="straightConnector1">
              <a:avLst/>
            </a:prstGeom>
            <a:noFill/>
            <a:ln w="25400" algn="ctr">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72" name="TextBox 5">
              <a:extLst>
                <a:ext uri="{FF2B5EF4-FFF2-40B4-BE49-F238E27FC236}">
                  <a16:creationId xmlns:a16="http://schemas.microsoft.com/office/drawing/2014/main" id="{0C6F1E4B-15DF-4352-A3A4-BB40887DF21B}"/>
                </a:ext>
              </a:extLst>
            </p:cNvPr>
            <p:cNvSpPr txBox="1">
              <a:spLocks noChangeArrowheads="1"/>
            </p:cNvSpPr>
            <p:nvPr/>
          </p:nvSpPr>
          <p:spPr bwMode="auto">
            <a:xfrm>
              <a:off x="4775200" y="2397125"/>
              <a:ext cx="367345" cy="43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824" b="1"/>
                <a:t>1</a:t>
              </a:r>
            </a:p>
          </p:txBody>
        </p:sp>
      </p:grpSp>
      <p:grpSp>
        <p:nvGrpSpPr>
          <p:cNvPr id="3" name="Group 2">
            <a:extLst>
              <a:ext uri="{FF2B5EF4-FFF2-40B4-BE49-F238E27FC236}">
                <a16:creationId xmlns:a16="http://schemas.microsoft.com/office/drawing/2014/main" id="{56B74081-4157-4D5F-9DE5-2EDAFA173A08}"/>
              </a:ext>
            </a:extLst>
          </p:cNvPr>
          <p:cNvGrpSpPr>
            <a:grpSpLocks/>
          </p:cNvGrpSpPr>
          <p:nvPr/>
        </p:nvGrpSpPr>
        <p:grpSpPr bwMode="auto">
          <a:xfrm>
            <a:off x="1524001" y="1981363"/>
            <a:ext cx="893669" cy="382028"/>
            <a:chOff x="1574800" y="1874838"/>
            <a:chExt cx="1012825" cy="432903"/>
          </a:xfrm>
        </p:grpSpPr>
        <p:cxnSp>
          <p:nvCxnSpPr>
            <p:cNvPr id="17469" name="Straight Arrow Connector 8">
              <a:extLst>
                <a:ext uri="{FF2B5EF4-FFF2-40B4-BE49-F238E27FC236}">
                  <a16:creationId xmlns:a16="http://schemas.microsoft.com/office/drawing/2014/main" id="{B9BD3323-0532-4DC3-8C02-CE04B44AB520}"/>
                </a:ext>
              </a:extLst>
            </p:cNvPr>
            <p:cNvCxnSpPr>
              <a:cxnSpLocks noChangeShapeType="1"/>
            </p:cNvCxnSpPr>
            <p:nvPr/>
          </p:nvCxnSpPr>
          <p:spPr bwMode="auto">
            <a:xfrm flipV="1">
              <a:off x="2035175" y="1874838"/>
              <a:ext cx="552450" cy="17462"/>
            </a:xfrm>
            <a:prstGeom prst="straightConnector1">
              <a:avLst/>
            </a:prstGeom>
            <a:noFill/>
            <a:ln w="25400" algn="ctr">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70" name="TextBox 9">
              <a:extLst>
                <a:ext uri="{FF2B5EF4-FFF2-40B4-BE49-F238E27FC236}">
                  <a16:creationId xmlns:a16="http://schemas.microsoft.com/office/drawing/2014/main" id="{69821C86-EECE-48A3-84BC-4551FF11251E}"/>
                </a:ext>
              </a:extLst>
            </p:cNvPr>
            <p:cNvSpPr txBox="1">
              <a:spLocks noChangeArrowheads="1"/>
            </p:cNvSpPr>
            <p:nvPr/>
          </p:nvSpPr>
          <p:spPr bwMode="auto">
            <a:xfrm>
              <a:off x="1574800" y="1874838"/>
              <a:ext cx="736600" cy="43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824" b="1">
                  <a:solidFill>
                    <a:schemeClr val="bg1"/>
                  </a:solidFill>
                </a:rPr>
                <a:t>2</a:t>
              </a:r>
            </a:p>
          </p:txBody>
        </p:sp>
      </p:grpSp>
      <p:sp>
        <p:nvSpPr>
          <p:cNvPr id="23560" name="TextBox 14">
            <a:extLst>
              <a:ext uri="{FF2B5EF4-FFF2-40B4-BE49-F238E27FC236}">
                <a16:creationId xmlns:a16="http://schemas.microsoft.com/office/drawing/2014/main" id="{973EDCB8-067D-4AB9-8DE4-F70DFB58D700}"/>
              </a:ext>
            </a:extLst>
          </p:cNvPr>
          <p:cNvSpPr txBox="1">
            <a:spLocks noChangeArrowheads="1"/>
          </p:cNvSpPr>
          <p:nvPr/>
        </p:nvSpPr>
        <p:spPr bwMode="auto">
          <a:xfrm>
            <a:off x="5395802" y="4779466"/>
            <a:ext cx="3294529" cy="180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pPr>
              <a:buFont typeface="Arial" panose="020B0604020202020204" pitchFamily="34" charset="0"/>
              <a:buAutoNum type="arabicPeriod" startAt="8"/>
            </a:pPr>
            <a:r>
              <a:rPr lang="en-US" altLang="en-US" sz="1588" baseline="0" dirty="0">
                <a:solidFill>
                  <a:schemeClr val="tx1"/>
                </a:solidFill>
              </a:rPr>
              <a:t>Gullet</a:t>
            </a:r>
          </a:p>
          <a:p>
            <a:pPr>
              <a:buFont typeface="Arial" panose="020B0604020202020204" pitchFamily="34" charset="0"/>
              <a:buAutoNum type="arabicPeriod" startAt="8"/>
            </a:pPr>
            <a:r>
              <a:rPr lang="en-US" altLang="en-US" sz="1588" baseline="0" dirty="0">
                <a:solidFill>
                  <a:schemeClr val="tx1"/>
                </a:solidFill>
              </a:rPr>
              <a:t>Gullet Depth</a:t>
            </a:r>
          </a:p>
          <a:p>
            <a:pPr>
              <a:buFont typeface="Arial" panose="020B0604020202020204" pitchFamily="34" charset="0"/>
              <a:buAutoNum type="arabicPeriod" startAt="8"/>
            </a:pPr>
            <a:r>
              <a:rPr lang="en-US" altLang="en-US" sz="1588" baseline="0" dirty="0">
                <a:solidFill>
                  <a:schemeClr val="tx1"/>
                </a:solidFill>
              </a:rPr>
              <a:t>Tooth Face</a:t>
            </a:r>
          </a:p>
          <a:p>
            <a:pPr>
              <a:buFont typeface="Arial" panose="020B0604020202020204" pitchFamily="34" charset="0"/>
              <a:buAutoNum type="arabicPeriod" startAt="8"/>
            </a:pPr>
            <a:r>
              <a:rPr lang="en-US" altLang="en-US" sz="1588" baseline="0" dirty="0">
                <a:solidFill>
                  <a:schemeClr val="tx1"/>
                </a:solidFill>
              </a:rPr>
              <a:t>Tooth Flank</a:t>
            </a:r>
          </a:p>
          <a:p>
            <a:pPr>
              <a:buFont typeface="Arial" panose="020B0604020202020204" pitchFamily="34" charset="0"/>
              <a:buAutoNum type="arabicPeriod" startAt="8"/>
            </a:pPr>
            <a:r>
              <a:rPr lang="en-US" altLang="en-US" sz="1588" baseline="0" dirty="0">
                <a:solidFill>
                  <a:schemeClr val="tx1"/>
                </a:solidFill>
              </a:rPr>
              <a:t>Tooth Rake Angle</a:t>
            </a:r>
          </a:p>
          <a:p>
            <a:pPr>
              <a:buFont typeface="Arial" panose="020B0604020202020204" pitchFamily="34" charset="0"/>
              <a:buAutoNum type="arabicPeriod" startAt="8"/>
            </a:pPr>
            <a:r>
              <a:rPr lang="en-US" altLang="en-US" sz="1588" baseline="0" dirty="0">
                <a:solidFill>
                  <a:schemeClr val="tx1"/>
                </a:solidFill>
              </a:rPr>
              <a:t>Tooth Tip</a:t>
            </a:r>
          </a:p>
          <a:p>
            <a:pPr>
              <a:buFont typeface="Arial" panose="020B0604020202020204" pitchFamily="34" charset="0"/>
              <a:buAutoNum type="arabicPeriod" startAt="8"/>
            </a:pPr>
            <a:r>
              <a:rPr lang="en-US" altLang="en-US" sz="1588" baseline="0" dirty="0">
                <a:solidFill>
                  <a:schemeClr val="tx1"/>
                </a:solidFill>
              </a:rPr>
              <a:t>Kerf</a:t>
            </a:r>
          </a:p>
        </p:txBody>
      </p:sp>
      <p:grpSp>
        <p:nvGrpSpPr>
          <p:cNvPr id="23" name="Group 22">
            <a:extLst>
              <a:ext uri="{FF2B5EF4-FFF2-40B4-BE49-F238E27FC236}">
                <a16:creationId xmlns:a16="http://schemas.microsoft.com/office/drawing/2014/main" id="{26052756-D3BA-442E-B7D2-C260419D6D0B}"/>
              </a:ext>
            </a:extLst>
          </p:cNvPr>
          <p:cNvGrpSpPr>
            <a:grpSpLocks/>
          </p:cNvGrpSpPr>
          <p:nvPr/>
        </p:nvGrpSpPr>
        <p:grpSpPr bwMode="auto">
          <a:xfrm>
            <a:off x="2201957" y="2309133"/>
            <a:ext cx="725835" cy="577103"/>
            <a:chOff x="2343150" y="2246313"/>
            <a:chExt cx="822613" cy="654050"/>
          </a:xfrm>
        </p:grpSpPr>
        <p:cxnSp>
          <p:nvCxnSpPr>
            <p:cNvPr id="17465" name="Straight Connector 14">
              <a:extLst>
                <a:ext uri="{FF2B5EF4-FFF2-40B4-BE49-F238E27FC236}">
                  <a16:creationId xmlns:a16="http://schemas.microsoft.com/office/drawing/2014/main" id="{E60EB25F-7CE3-4F7A-B1CD-DBBC0DE88689}"/>
                </a:ext>
              </a:extLst>
            </p:cNvPr>
            <p:cNvCxnSpPr>
              <a:cxnSpLocks noChangeShapeType="1"/>
            </p:cNvCxnSpPr>
            <p:nvPr/>
          </p:nvCxnSpPr>
          <p:spPr bwMode="auto">
            <a:xfrm>
              <a:off x="2388763" y="2324799"/>
              <a:ext cx="0" cy="575564"/>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66" name="Straight Connector 22">
              <a:extLst>
                <a:ext uri="{FF2B5EF4-FFF2-40B4-BE49-F238E27FC236}">
                  <a16:creationId xmlns:a16="http://schemas.microsoft.com/office/drawing/2014/main" id="{1AEE8EB5-D050-4CDE-98E2-9A6774D9BE53}"/>
                </a:ext>
              </a:extLst>
            </p:cNvPr>
            <p:cNvCxnSpPr>
              <a:cxnSpLocks noChangeShapeType="1"/>
            </p:cNvCxnSpPr>
            <p:nvPr/>
          </p:nvCxnSpPr>
          <p:spPr bwMode="auto">
            <a:xfrm>
              <a:off x="2798418" y="2342241"/>
              <a:ext cx="0" cy="558122"/>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67" name="TextBox 15">
              <a:extLst>
                <a:ext uri="{FF2B5EF4-FFF2-40B4-BE49-F238E27FC236}">
                  <a16:creationId xmlns:a16="http://schemas.microsoft.com/office/drawing/2014/main" id="{0DCC72F0-BE24-44AB-A691-821028E95ACD}"/>
                </a:ext>
              </a:extLst>
            </p:cNvPr>
            <p:cNvSpPr txBox="1">
              <a:spLocks noChangeArrowheads="1"/>
            </p:cNvSpPr>
            <p:nvPr/>
          </p:nvSpPr>
          <p:spPr bwMode="auto">
            <a:xfrm>
              <a:off x="2343150" y="2321628"/>
              <a:ext cx="601704" cy="39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471" b="1">
                  <a:solidFill>
                    <a:schemeClr val="bg1"/>
                  </a:solidFill>
                </a:rPr>
                <a:t>. . . </a:t>
              </a:r>
            </a:p>
          </p:txBody>
        </p:sp>
        <p:sp>
          <p:nvSpPr>
            <p:cNvPr id="17468" name="TextBox 29">
              <a:extLst>
                <a:ext uri="{FF2B5EF4-FFF2-40B4-BE49-F238E27FC236}">
                  <a16:creationId xmlns:a16="http://schemas.microsoft.com/office/drawing/2014/main" id="{F9F460E0-05DF-4D39-BB61-AD1BF4EF6ACE}"/>
                </a:ext>
              </a:extLst>
            </p:cNvPr>
            <p:cNvSpPr txBox="1">
              <a:spLocks noChangeArrowheads="1"/>
            </p:cNvSpPr>
            <p:nvPr/>
          </p:nvSpPr>
          <p:spPr bwMode="auto">
            <a:xfrm>
              <a:off x="2798418" y="2246313"/>
              <a:ext cx="367345" cy="43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824" b="1">
                  <a:solidFill>
                    <a:schemeClr val="bg1"/>
                  </a:solidFill>
                </a:rPr>
                <a:t>4</a:t>
              </a:r>
            </a:p>
          </p:txBody>
        </p:sp>
      </p:grpSp>
      <p:grpSp>
        <p:nvGrpSpPr>
          <p:cNvPr id="18" name="Group 17">
            <a:extLst>
              <a:ext uri="{FF2B5EF4-FFF2-40B4-BE49-F238E27FC236}">
                <a16:creationId xmlns:a16="http://schemas.microsoft.com/office/drawing/2014/main" id="{2DA9B95E-5A5F-4FD3-BF8E-F079B519184C}"/>
              </a:ext>
            </a:extLst>
          </p:cNvPr>
          <p:cNvGrpSpPr>
            <a:grpSpLocks/>
          </p:cNvGrpSpPr>
          <p:nvPr/>
        </p:nvGrpSpPr>
        <p:grpSpPr bwMode="auto">
          <a:xfrm>
            <a:off x="5996548" y="3429720"/>
            <a:ext cx="306761" cy="573790"/>
            <a:chOff x="6643688" y="3516313"/>
            <a:chExt cx="347662" cy="650296"/>
          </a:xfrm>
        </p:grpSpPr>
        <p:sp>
          <p:nvSpPr>
            <p:cNvPr id="17463" name="TextBox 20">
              <a:extLst>
                <a:ext uri="{FF2B5EF4-FFF2-40B4-BE49-F238E27FC236}">
                  <a16:creationId xmlns:a16="http://schemas.microsoft.com/office/drawing/2014/main" id="{B6F344E0-135D-4A31-9DA3-EAE816BEBFCB}"/>
                </a:ext>
              </a:extLst>
            </p:cNvPr>
            <p:cNvSpPr txBox="1">
              <a:spLocks noChangeArrowheads="1"/>
            </p:cNvSpPr>
            <p:nvPr/>
          </p:nvSpPr>
          <p:spPr bwMode="auto">
            <a:xfrm>
              <a:off x="6750323" y="3733644"/>
              <a:ext cx="241027" cy="43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824" b="1"/>
                <a:t>5</a:t>
              </a:r>
            </a:p>
          </p:txBody>
        </p:sp>
        <p:cxnSp>
          <p:nvCxnSpPr>
            <p:cNvPr id="17464" name="Straight Arrow Connector 4">
              <a:extLst>
                <a:ext uri="{FF2B5EF4-FFF2-40B4-BE49-F238E27FC236}">
                  <a16:creationId xmlns:a16="http://schemas.microsoft.com/office/drawing/2014/main" id="{F57EB3DF-0D79-4CDD-BE67-71EDADDC9E56}"/>
                </a:ext>
              </a:extLst>
            </p:cNvPr>
            <p:cNvCxnSpPr>
              <a:cxnSpLocks noChangeShapeType="1"/>
            </p:cNvCxnSpPr>
            <p:nvPr/>
          </p:nvCxnSpPr>
          <p:spPr bwMode="auto">
            <a:xfrm flipH="1" flipV="1">
              <a:off x="6643688" y="3516313"/>
              <a:ext cx="202099" cy="305528"/>
            </a:xfrm>
            <a:prstGeom prst="straightConnector1">
              <a:avLst/>
            </a:prstGeom>
            <a:noFill/>
            <a:ln w="3175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oup 26">
            <a:extLst>
              <a:ext uri="{FF2B5EF4-FFF2-40B4-BE49-F238E27FC236}">
                <a16:creationId xmlns:a16="http://schemas.microsoft.com/office/drawing/2014/main" id="{F4215BDF-7F26-4217-9DC5-CBE97715BE0E}"/>
              </a:ext>
            </a:extLst>
          </p:cNvPr>
          <p:cNvGrpSpPr>
            <a:grpSpLocks/>
          </p:cNvGrpSpPr>
          <p:nvPr/>
        </p:nvGrpSpPr>
        <p:grpSpPr bwMode="auto">
          <a:xfrm>
            <a:off x="2900924" y="3957797"/>
            <a:ext cx="1374121" cy="698832"/>
            <a:chOff x="3135446" y="4114800"/>
            <a:chExt cx="1557204" cy="792404"/>
          </a:xfrm>
        </p:grpSpPr>
        <p:cxnSp>
          <p:nvCxnSpPr>
            <p:cNvPr id="17459" name="Straight Connector 9">
              <a:extLst>
                <a:ext uri="{FF2B5EF4-FFF2-40B4-BE49-F238E27FC236}">
                  <a16:creationId xmlns:a16="http://schemas.microsoft.com/office/drawing/2014/main" id="{9FB10494-714E-4142-B436-C920677B4C87}"/>
                </a:ext>
              </a:extLst>
            </p:cNvPr>
            <p:cNvCxnSpPr>
              <a:cxnSpLocks noChangeShapeType="1"/>
            </p:cNvCxnSpPr>
            <p:nvPr/>
          </p:nvCxnSpPr>
          <p:spPr bwMode="auto">
            <a:xfrm>
              <a:off x="4559300" y="4114800"/>
              <a:ext cx="133350" cy="426502"/>
            </a:xfrm>
            <a:prstGeom prst="line">
              <a:avLst/>
            </a:prstGeom>
            <a:noFill/>
            <a:ln w="222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60" name="Straight Connector 39">
              <a:extLst>
                <a:ext uri="{FF2B5EF4-FFF2-40B4-BE49-F238E27FC236}">
                  <a16:creationId xmlns:a16="http://schemas.microsoft.com/office/drawing/2014/main" id="{6FF9F15F-C0CC-4451-BDF0-359DCDAB35D7}"/>
                </a:ext>
              </a:extLst>
            </p:cNvPr>
            <p:cNvCxnSpPr>
              <a:cxnSpLocks noChangeShapeType="1"/>
            </p:cNvCxnSpPr>
            <p:nvPr/>
          </p:nvCxnSpPr>
          <p:spPr bwMode="auto">
            <a:xfrm>
              <a:off x="3135446" y="4336586"/>
              <a:ext cx="133350" cy="426502"/>
            </a:xfrm>
            <a:prstGeom prst="line">
              <a:avLst/>
            </a:prstGeom>
            <a:noFill/>
            <a:ln w="222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61" name="Straight Arrow Connector 8">
              <a:extLst>
                <a:ext uri="{FF2B5EF4-FFF2-40B4-BE49-F238E27FC236}">
                  <a16:creationId xmlns:a16="http://schemas.microsoft.com/office/drawing/2014/main" id="{09039C1E-97FE-4A84-8B64-E5F80F3F90D7}"/>
                </a:ext>
              </a:extLst>
            </p:cNvPr>
            <p:cNvCxnSpPr>
              <a:cxnSpLocks noChangeShapeType="1"/>
            </p:cNvCxnSpPr>
            <p:nvPr/>
          </p:nvCxnSpPr>
          <p:spPr bwMode="auto">
            <a:xfrm flipV="1">
              <a:off x="3268796" y="4459228"/>
              <a:ext cx="1357179" cy="90609"/>
            </a:xfrm>
            <a:prstGeom prst="straightConnector1">
              <a:avLst/>
            </a:prstGeom>
            <a:noFill/>
            <a:ln w="25400" algn="ctr">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62" name="TextBox 42">
              <a:extLst>
                <a:ext uri="{FF2B5EF4-FFF2-40B4-BE49-F238E27FC236}">
                  <a16:creationId xmlns:a16="http://schemas.microsoft.com/office/drawing/2014/main" id="{A2B4EC7D-5065-4650-A164-687D6B72E3C0}"/>
                </a:ext>
              </a:extLst>
            </p:cNvPr>
            <p:cNvSpPr txBox="1">
              <a:spLocks noChangeArrowheads="1"/>
            </p:cNvSpPr>
            <p:nvPr/>
          </p:nvSpPr>
          <p:spPr bwMode="auto">
            <a:xfrm>
              <a:off x="3778909" y="4474023"/>
              <a:ext cx="367314" cy="43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824" b="1"/>
                <a:t>7</a:t>
              </a:r>
            </a:p>
          </p:txBody>
        </p:sp>
      </p:grpSp>
      <p:grpSp>
        <p:nvGrpSpPr>
          <p:cNvPr id="25" name="Group 24">
            <a:extLst>
              <a:ext uri="{FF2B5EF4-FFF2-40B4-BE49-F238E27FC236}">
                <a16:creationId xmlns:a16="http://schemas.microsoft.com/office/drawing/2014/main" id="{2B375FAB-D1EB-4743-9E7A-2713F436066B}"/>
              </a:ext>
            </a:extLst>
          </p:cNvPr>
          <p:cNvGrpSpPr>
            <a:grpSpLocks/>
          </p:cNvGrpSpPr>
          <p:nvPr/>
        </p:nvGrpSpPr>
        <p:grpSpPr bwMode="auto">
          <a:xfrm>
            <a:off x="4572001" y="3681855"/>
            <a:ext cx="592511" cy="622617"/>
            <a:chOff x="5029295" y="3802791"/>
            <a:chExt cx="672152" cy="704892"/>
          </a:xfrm>
        </p:grpSpPr>
        <p:cxnSp>
          <p:nvCxnSpPr>
            <p:cNvPr id="17455" name="Straight Connector 27">
              <a:extLst>
                <a:ext uri="{FF2B5EF4-FFF2-40B4-BE49-F238E27FC236}">
                  <a16:creationId xmlns:a16="http://schemas.microsoft.com/office/drawing/2014/main" id="{EDB726EB-9DC9-4610-AA26-692767E3F3A9}"/>
                </a:ext>
              </a:extLst>
            </p:cNvPr>
            <p:cNvCxnSpPr>
              <a:cxnSpLocks noChangeShapeType="1"/>
            </p:cNvCxnSpPr>
            <p:nvPr/>
          </p:nvCxnSpPr>
          <p:spPr bwMode="auto">
            <a:xfrm>
              <a:off x="5029295" y="3910084"/>
              <a:ext cx="133350" cy="426502"/>
            </a:xfrm>
            <a:prstGeom prst="line">
              <a:avLst/>
            </a:prstGeom>
            <a:noFill/>
            <a:ln w="222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56" name="Straight Arrow Connector 8">
              <a:extLst>
                <a:ext uri="{FF2B5EF4-FFF2-40B4-BE49-F238E27FC236}">
                  <a16:creationId xmlns:a16="http://schemas.microsoft.com/office/drawing/2014/main" id="{D0C3B0E7-3C37-4FFD-83BF-B253DF6722E9}"/>
                </a:ext>
              </a:extLst>
            </p:cNvPr>
            <p:cNvCxnSpPr>
              <a:cxnSpLocks noChangeShapeType="1"/>
            </p:cNvCxnSpPr>
            <p:nvPr/>
          </p:nvCxnSpPr>
          <p:spPr bwMode="auto">
            <a:xfrm flipV="1">
              <a:off x="5162645" y="4097338"/>
              <a:ext cx="460007" cy="17462"/>
            </a:xfrm>
            <a:prstGeom prst="straightConnector1">
              <a:avLst/>
            </a:prstGeom>
            <a:noFill/>
            <a:ln w="25400" algn="ctr">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57" name="TextBox 33">
              <a:extLst>
                <a:ext uri="{FF2B5EF4-FFF2-40B4-BE49-F238E27FC236}">
                  <a16:creationId xmlns:a16="http://schemas.microsoft.com/office/drawing/2014/main" id="{FC4C0831-4F0E-4786-B6BC-0D06836D938B}"/>
                </a:ext>
              </a:extLst>
            </p:cNvPr>
            <p:cNvSpPr txBox="1">
              <a:spLocks noChangeArrowheads="1"/>
            </p:cNvSpPr>
            <p:nvPr/>
          </p:nvSpPr>
          <p:spPr bwMode="auto">
            <a:xfrm>
              <a:off x="5245100" y="4075172"/>
              <a:ext cx="367695" cy="4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824" b="1"/>
                <a:t>6</a:t>
              </a:r>
            </a:p>
          </p:txBody>
        </p:sp>
        <p:cxnSp>
          <p:nvCxnSpPr>
            <p:cNvPr id="17458" name="Straight Connector 44">
              <a:extLst>
                <a:ext uri="{FF2B5EF4-FFF2-40B4-BE49-F238E27FC236}">
                  <a16:creationId xmlns:a16="http://schemas.microsoft.com/office/drawing/2014/main" id="{6C19CAD1-0DC4-44C5-9E57-F654EFB91DEE}"/>
                </a:ext>
              </a:extLst>
            </p:cNvPr>
            <p:cNvCxnSpPr>
              <a:cxnSpLocks noChangeShapeType="1"/>
            </p:cNvCxnSpPr>
            <p:nvPr/>
          </p:nvCxnSpPr>
          <p:spPr bwMode="auto">
            <a:xfrm>
              <a:off x="5568097" y="3802791"/>
              <a:ext cx="133350" cy="426502"/>
            </a:xfrm>
            <a:prstGeom prst="line">
              <a:avLst/>
            </a:prstGeom>
            <a:noFill/>
            <a:ln w="222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 name="Group 7">
            <a:extLst>
              <a:ext uri="{FF2B5EF4-FFF2-40B4-BE49-F238E27FC236}">
                <a16:creationId xmlns:a16="http://schemas.microsoft.com/office/drawing/2014/main" id="{316D4A57-DFB5-4708-94DA-0748DCB8D6FB}"/>
              </a:ext>
            </a:extLst>
          </p:cNvPr>
          <p:cNvGrpSpPr>
            <a:grpSpLocks/>
          </p:cNvGrpSpPr>
          <p:nvPr/>
        </p:nvGrpSpPr>
        <p:grpSpPr bwMode="auto">
          <a:xfrm>
            <a:off x="5136493" y="3513766"/>
            <a:ext cx="470924" cy="691643"/>
            <a:chOff x="5669437" y="3611623"/>
            <a:chExt cx="533212" cy="783593"/>
          </a:xfrm>
        </p:grpSpPr>
        <p:sp>
          <p:nvSpPr>
            <p:cNvPr id="17453" name="TextBox 46">
              <a:extLst>
                <a:ext uri="{FF2B5EF4-FFF2-40B4-BE49-F238E27FC236}">
                  <a16:creationId xmlns:a16="http://schemas.microsoft.com/office/drawing/2014/main" id="{F93BB431-0ED6-47DF-9288-84537137939D}"/>
                </a:ext>
              </a:extLst>
            </p:cNvPr>
            <p:cNvSpPr txBox="1">
              <a:spLocks noChangeArrowheads="1"/>
            </p:cNvSpPr>
            <p:nvPr/>
          </p:nvSpPr>
          <p:spPr bwMode="auto">
            <a:xfrm>
              <a:off x="5835650" y="3962400"/>
              <a:ext cx="366999" cy="43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824" b="1"/>
                <a:t>8</a:t>
              </a:r>
            </a:p>
          </p:txBody>
        </p:sp>
        <p:cxnSp>
          <p:nvCxnSpPr>
            <p:cNvPr id="17454" name="Straight Arrow Connector 4">
              <a:extLst>
                <a:ext uri="{FF2B5EF4-FFF2-40B4-BE49-F238E27FC236}">
                  <a16:creationId xmlns:a16="http://schemas.microsoft.com/office/drawing/2014/main" id="{2287BD8E-AEA8-450A-A9C4-BDD1F048360A}"/>
                </a:ext>
              </a:extLst>
            </p:cNvPr>
            <p:cNvCxnSpPr>
              <a:cxnSpLocks noChangeShapeType="1"/>
            </p:cNvCxnSpPr>
            <p:nvPr/>
          </p:nvCxnSpPr>
          <p:spPr bwMode="auto">
            <a:xfrm flipH="1" flipV="1">
              <a:off x="5669437" y="3611623"/>
              <a:ext cx="293607" cy="420659"/>
            </a:xfrm>
            <a:prstGeom prst="straightConnector1">
              <a:avLst/>
            </a:prstGeom>
            <a:noFill/>
            <a:ln w="22225"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a:extLst>
              <a:ext uri="{FF2B5EF4-FFF2-40B4-BE49-F238E27FC236}">
                <a16:creationId xmlns:a16="http://schemas.microsoft.com/office/drawing/2014/main" id="{DB8E1B8E-6E51-4227-B9AB-16D0EBB8F885}"/>
              </a:ext>
            </a:extLst>
          </p:cNvPr>
          <p:cNvGrpSpPr>
            <a:grpSpLocks/>
          </p:cNvGrpSpPr>
          <p:nvPr/>
        </p:nvGrpSpPr>
        <p:grpSpPr bwMode="auto">
          <a:xfrm>
            <a:off x="6860800" y="3115959"/>
            <a:ext cx="637278" cy="459473"/>
            <a:chOff x="7086602" y="3244855"/>
            <a:chExt cx="722246" cy="521304"/>
          </a:xfrm>
        </p:grpSpPr>
        <p:sp>
          <p:nvSpPr>
            <p:cNvPr id="17451" name="TextBox 47">
              <a:extLst>
                <a:ext uri="{FF2B5EF4-FFF2-40B4-BE49-F238E27FC236}">
                  <a16:creationId xmlns:a16="http://schemas.microsoft.com/office/drawing/2014/main" id="{39A668DA-FA07-47CB-9047-3463CC8E8683}"/>
                </a:ext>
              </a:extLst>
            </p:cNvPr>
            <p:cNvSpPr txBox="1">
              <a:spLocks noChangeArrowheads="1"/>
            </p:cNvSpPr>
            <p:nvPr/>
          </p:nvSpPr>
          <p:spPr bwMode="auto">
            <a:xfrm>
              <a:off x="7283450" y="3332722"/>
              <a:ext cx="525398" cy="4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824" b="1"/>
                <a:t>10</a:t>
              </a:r>
            </a:p>
          </p:txBody>
        </p:sp>
        <p:cxnSp>
          <p:nvCxnSpPr>
            <p:cNvPr id="17452" name="Straight Arrow Connector 54">
              <a:extLst>
                <a:ext uri="{FF2B5EF4-FFF2-40B4-BE49-F238E27FC236}">
                  <a16:creationId xmlns:a16="http://schemas.microsoft.com/office/drawing/2014/main" id="{0A7F9B9D-BED1-4394-96FC-53E281DC21C1}"/>
                </a:ext>
              </a:extLst>
            </p:cNvPr>
            <p:cNvCxnSpPr>
              <a:cxnSpLocks noChangeShapeType="1"/>
            </p:cNvCxnSpPr>
            <p:nvPr/>
          </p:nvCxnSpPr>
          <p:spPr bwMode="auto">
            <a:xfrm flipH="1" flipV="1">
              <a:off x="7086602" y="3244855"/>
              <a:ext cx="380998" cy="210329"/>
            </a:xfrm>
            <a:prstGeom prst="straightConnector1">
              <a:avLst/>
            </a:prstGeom>
            <a:noFill/>
            <a:ln w="22225"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a:extLst>
              <a:ext uri="{FF2B5EF4-FFF2-40B4-BE49-F238E27FC236}">
                <a16:creationId xmlns:a16="http://schemas.microsoft.com/office/drawing/2014/main" id="{FF428B12-A7E7-459C-A335-909FE6653A13}"/>
              </a:ext>
            </a:extLst>
          </p:cNvPr>
          <p:cNvGrpSpPr>
            <a:grpSpLocks/>
          </p:cNvGrpSpPr>
          <p:nvPr/>
        </p:nvGrpSpPr>
        <p:grpSpPr bwMode="auto">
          <a:xfrm>
            <a:off x="6652094" y="3192996"/>
            <a:ext cx="463588" cy="567859"/>
            <a:chOff x="6934200" y="3332722"/>
            <a:chExt cx="525401" cy="642765"/>
          </a:xfrm>
        </p:grpSpPr>
        <p:sp>
          <p:nvSpPr>
            <p:cNvPr id="17449" name="TextBox 49">
              <a:extLst>
                <a:ext uri="{FF2B5EF4-FFF2-40B4-BE49-F238E27FC236}">
                  <a16:creationId xmlns:a16="http://schemas.microsoft.com/office/drawing/2014/main" id="{47502894-946E-4C99-9686-832FD065BA04}"/>
                </a:ext>
              </a:extLst>
            </p:cNvPr>
            <p:cNvSpPr txBox="1">
              <a:spLocks noChangeArrowheads="1"/>
            </p:cNvSpPr>
            <p:nvPr/>
          </p:nvSpPr>
          <p:spPr bwMode="auto">
            <a:xfrm>
              <a:off x="6934200" y="3543066"/>
              <a:ext cx="525401" cy="4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824" b="1"/>
                <a:t>11</a:t>
              </a:r>
            </a:p>
          </p:txBody>
        </p:sp>
        <p:cxnSp>
          <p:nvCxnSpPr>
            <p:cNvPr id="17450" name="Straight Arrow Connector 63">
              <a:extLst>
                <a:ext uri="{FF2B5EF4-FFF2-40B4-BE49-F238E27FC236}">
                  <a16:creationId xmlns:a16="http://schemas.microsoft.com/office/drawing/2014/main" id="{4D9CBF9B-DF16-41F1-82D1-E764F984B757}"/>
                </a:ext>
              </a:extLst>
            </p:cNvPr>
            <p:cNvCxnSpPr>
              <a:cxnSpLocks noChangeShapeType="1"/>
            </p:cNvCxnSpPr>
            <p:nvPr/>
          </p:nvCxnSpPr>
          <p:spPr bwMode="auto">
            <a:xfrm flipV="1">
              <a:off x="7037660" y="3332722"/>
              <a:ext cx="0" cy="336544"/>
            </a:xfrm>
            <a:prstGeom prst="straightConnector1">
              <a:avLst/>
            </a:prstGeom>
            <a:noFill/>
            <a:ln w="22225"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 name="Group 6">
            <a:extLst>
              <a:ext uri="{FF2B5EF4-FFF2-40B4-BE49-F238E27FC236}">
                <a16:creationId xmlns:a16="http://schemas.microsoft.com/office/drawing/2014/main" id="{43C9BD7E-0273-4C91-B42E-969BF4A3F718}"/>
              </a:ext>
            </a:extLst>
          </p:cNvPr>
          <p:cNvGrpSpPr>
            <a:grpSpLocks/>
          </p:cNvGrpSpPr>
          <p:nvPr/>
        </p:nvGrpSpPr>
        <p:grpSpPr bwMode="auto">
          <a:xfrm>
            <a:off x="3419197" y="2970414"/>
            <a:ext cx="792796" cy="1050288"/>
            <a:chOff x="3721896" y="2995244"/>
            <a:chExt cx="899172" cy="1190955"/>
          </a:xfrm>
        </p:grpSpPr>
        <p:sp>
          <p:nvSpPr>
            <p:cNvPr id="17446" name="TextBox 50">
              <a:extLst>
                <a:ext uri="{FF2B5EF4-FFF2-40B4-BE49-F238E27FC236}">
                  <a16:creationId xmlns:a16="http://schemas.microsoft.com/office/drawing/2014/main" id="{DECD08CB-CED9-4C19-951F-40EC4FD2D379}"/>
                </a:ext>
              </a:extLst>
            </p:cNvPr>
            <p:cNvSpPr txBox="1">
              <a:spLocks noChangeArrowheads="1"/>
            </p:cNvSpPr>
            <p:nvPr/>
          </p:nvSpPr>
          <p:spPr bwMode="auto">
            <a:xfrm>
              <a:off x="3721896" y="3145180"/>
              <a:ext cx="525792" cy="43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824" b="1"/>
                <a:t>12</a:t>
              </a:r>
            </a:p>
          </p:txBody>
        </p:sp>
        <p:cxnSp>
          <p:nvCxnSpPr>
            <p:cNvPr id="17447" name="Straight Connector 53">
              <a:extLst>
                <a:ext uri="{FF2B5EF4-FFF2-40B4-BE49-F238E27FC236}">
                  <a16:creationId xmlns:a16="http://schemas.microsoft.com/office/drawing/2014/main" id="{976BABD6-4F12-4DBD-9E25-37D09DC32528}"/>
                </a:ext>
              </a:extLst>
            </p:cNvPr>
            <p:cNvCxnSpPr>
              <a:cxnSpLocks noChangeShapeType="1"/>
            </p:cNvCxnSpPr>
            <p:nvPr/>
          </p:nvCxnSpPr>
          <p:spPr bwMode="auto">
            <a:xfrm>
              <a:off x="3966371" y="3616783"/>
              <a:ext cx="529429" cy="476585"/>
            </a:xfrm>
            <a:prstGeom prst="line">
              <a:avLst/>
            </a:prstGeom>
            <a:noFill/>
            <a:ln w="222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48" name="TextBox 4">
              <a:extLst>
                <a:ext uri="{FF2B5EF4-FFF2-40B4-BE49-F238E27FC236}">
                  <a16:creationId xmlns:a16="http://schemas.microsoft.com/office/drawing/2014/main" id="{0C007209-5178-4547-AF0B-ACF09EC1FBDC}"/>
                </a:ext>
              </a:extLst>
            </p:cNvPr>
            <p:cNvSpPr txBox="1">
              <a:spLocks noChangeArrowheads="1"/>
            </p:cNvSpPr>
            <p:nvPr/>
          </p:nvSpPr>
          <p:spPr bwMode="auto">
            <a:xfrm rot="4396932">
              <a:off x="3808946" y="3374078"/>
              <a:ext cx="1190955" cy="43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824">
                  <a:solidFill>
                    <a:schemeClr val="bg1"/>
                  </a:solidFill>
                </a:rPr>
                <a:t>---------</a:t>
              </a:r>
            </a:p>
          </p:txBody>
        </p:sp>
      </p:grpSp>
      <p:grpSp>
        <p:nvGrpSpPr>
          <p:cNvPr id="14" name="Group 13">
            <a:extLst>
              <a:ext uri="{FF2B5EF4-FFF2-40B4-BE49-F238E27FC236}">
                <a16:creationId xmlns:a16="http://schemas.microsoft.com/office/drawing/2014/main" id="{6C4C6306-52EF-45EA-8A38-EDAFDA90ABA6}"/>
              </a:ext>
            </a:extLst>
          </p:cNvPr>
          <p:cNvGrpSpPr>
            <a:grpSpLocks/>
          </p:cNvGrpSpPr>
          <p:nvPr/>
        </p:nvGrpSpPr>
        <p:grpSpPr bwMode="auto">
          <a:xfrm>
            <a:off x="7502338" y="2911448"/>
            <a:ext cx="463588" cy="621907"/>
            <a:chOff x="8350250" y="2928278"/>
            <a:chExt cx="525400" cy="705500"/>
          </a:xfrm>
        </p:grpSpPr>
        <p:sp>
          <p:nvSpPr>
            <p:cNvPr id="17444" name="TextBox 51">
              <a:extLst>
                <a:ext uri="{FF2B5EF4-FFF2-40B4-BE49-F238E27FC236}">
                  <a16:creationId xmlns:a16="http://schemas.microsoft.com/office/drawing/2014/main" id="{54774FF9-D5C7-40E4-B471-10B8687B42F0}"/>
                </a:ext>
              </a:extLst>
            </p:cNvPr>
            <p:cNvSpPr txBox="1">
              <a:spLocks noChangeArrowheads="1"/>
            </p:cNvSpPr>
            <p:nvPr/>
          </p:nvSpPr>
          <p:spPr bwMode="auto">
            <a:xfrm>
              <a:off x="8350250" y="3200400"/>
              <a:ext cx="525400" cy="43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824" b="1"/>
                <a:t>13</a:t>
              </a:r>
            </a:p>
          </p:txBody>
        </p:sp>
        <p:cxnSp>
          <p:nvCxnSpPr>
            <p:cNvPr id="17445" name="Straight Arrow Connector 9">
              <a:extLst>
                <a:ext uri="{FF2B5EF4-FFF2-40B4-BE49-F238E27FC236}">
                  <a16:creationId xmlns:a16="http://schemas.microsoft.com/office/drawing/2014/main" id="{38DEDEC2-AB49-4BAB-8021-1423765AC73B}"/>
                </a:ext>
              </a:extLst>
            </p:cNvPr>
            <p:cNvCxnSpPr>
              <a:cxnSpLocks noChangeShapeType="1"/>
            </p:cNvCxnSpPr>
            <p:nvPr/>
          </p:nvCxnSpPr>
          <p:spPr bwMode="auto">
            <a:xfrm flipV="1">
              <a:off x="8576213" y="2928278"/>
              <a:ext cx="80761" cy="366578"/>
            </a:xfrm>
            <a:prstGeom prst="straightConnector1">
              <a:avLst/>
            </a:prstGeom>
            <a:noFill/>
            <a:ln w="22225" algn="ctr">
              <a:solidFill>
                <a:srgbClr val="A8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 name="Group 69">
            <a:extLst>
              <a:ext uri="{FF2B5EF4-FFF2-40B4-BE49-F238E27FC236}">
                <a16:creationId xmlns:a16="http://schemas.microsoft.com/office/drawing/2014/main" id="{543E9509-BA4C-4545-A3BA-994FDE8152C0}"/>
              </a:ext>
            </a:extLst>
          </p:cNvPr>
          <p:cNvGrpSpPr>
            <a:grpSpLocks/>
          </p:cNvGrpSpPr>
          <p:nvPr/>
        </p:nvGrpSpPr>
        <p:grpSpPr bwMode="auto">
          <a:xfrm>
            <a:off x="5432045" y="2865224"/>
            <a:ext cx="439619" cy="889468"/>
            <a:chOff x="8822732" y="5541130"/>
            <a:chExt cx="498041" cy="1006875"/>
          </a:xfrm>
        </p:grpSpPr>
        <p:cxnSp>
          <p:nvCxnSpPr>
            <p:cNvPr id="17437" name="Straight Connector 60">
              <a:extLst>
                <a:ext uri="{FF2B5EF4-FFF2-40B4-BE49-F238E27FC236}">
                  <a16:creationId xmlns:a16="http://schemas.microsoft.com/office/drawing/2014/main" id="{D16F6239-2EA3-499C-B26C-03A4A7AAA97A}"/>
                </a:ext>
              </a:extLst>
            </p:cNvPr>
            <p:cNvCxnSpPr>
              <a:cxnSpLocks noChangeShapeType="1"/>
            </p:cNvCxnSpPr>
            <p:nvPr/>
          </p:nvCxnSpPr>
          <p:spPr bwMode="auto">
            <a:xfrm>
              <a:off x="8822737" y="6094442"/>
              <a:ext cx="336977" cy="0"/>
            </a:xfrm>
            <a:prstGeom prst="line">
              <a:avLst/>
            </a:prstGeom>
            <a:noFill/>
            <a:ln w="222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438" name="Group 71">
              <a:extLst>
                <a:ext uri="{FF2B5EF4-FFF2-40B4-BE49-F238E27FC236}">
                  <a16:creationId xmlns:a16="http://schemas.microsoft.com/office/drawing/2014/main" id="{FECE30DB-8377-4342-8C4D-D4D3B2A94E75}"/>
                </a:ext>
              </a:extLst>
            </p:cNvPr>
            <p:cNvGrpSpPr>
              <a:grpSpLocks/>
            </p:cNvGrpSpPr>
            <p:nvPr/>
          </p:nvGrpSpPr>
          <p:grpSpPr bwMode="auto">
            <a:xfrm>
              <a:off x="8839200" y="6028222"/>
              <a:ext cx="481573" cy="519783"/>
              <a:chOff x="8578012" y="4487309"/>
              <a:chExt cx="481573" cy="519783"/>
            </a:xfrm>
          </p:grpSpPr>
          <p:sp>
            <p:nvSpPr>
              <p:cNvPr id="17442" name="TextBox 30">
                <a:extLst>
                  <a:ext uri="{FF2B5EF4-FFF2-40B4-BE49-F238E27FC236}">
                    <a16:creationId xmlns:a16="http://schemas.microsoft.com/office/drawing/2014/main" id="{CA435CDE-7CCF-40FC-8059-822A565C7040}"/>
                  </a:ext>
                </a:extLst>
              </p:cNvPr>
              <p:cNvSpPr txBox="1">
                <a:spLocks noChangeArrowheads="1"/>
              </p:cNvSpPr>
              <p:nvPr/>
            </p:nvSpPr>
            <p:spPr bwMode="auto">
              <a:xfrm rot="4576337">
                <a:off x="8603780" y="4551287"/>
                <a:ext cx="519783" cy="3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471" b="1"/>
                  <a:t>…</a:t>
                </a:r>
              </a:p>
            </p:txBody>
          </p:sp>
          <p:cxnSp>
            <p:nvCxnSpPr>
              <p:cNvPr id="17443" name="Straight Connector 58">
                <a:extLst>
                  <a:ext uri="{FF2B5EF4-FFF2-40B4-BE49-F238E27FC236}">
                    <a16:creationId xmlns:a16="http://schemas.microsoft.com/office/drawing/2014/main" id="{B9DE679A-9906-4529-BA82-E4260633A80F}"/>
                  </a:ext>
                </a:extLst>
              </p:cNvPr>
              <p:cNvCxnSpPr>
                <a:cxnSpLocks noChangeShapeType="1"/>
              </p:cNvCxnSpPr>
              <p:nvPr/>
            </p:nvCxnSpPr>
            <p:spPr bwMode="auto">
              <a:xfrm>
                <a:off x="8578012" y="4819130"/>
                <a:ext cx="337388" cy="0"/>
              </a:xfrm>
              <a:prstGeom prst="line">
                <a:avLst/>
              </a:prstGeom>
              <a:noFill/>
              <a:ln w="222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439" name="Group 14340">
              <a:extLst>
                <a:ext uri="{FF2B5EF4-FFF2-40B4-BE49-F238E27FC236}">
                  <a16:creationId xmlns:a16="http://schemas.microsoft.com/office/drawing/2014/main" id="{BF5A9CC9-70BA-4E50-8D92-7C2A25CF5EFA}"/>
                </a:ext>
              </a:extLst>
            </p:cNvPr>
            <p:cNvGrpSpPr>
              <a:grpSpLocks/>
            </p:cNvGrpSpPr>
            <p:nvPr/>
          </p:nvGrpSpPr>
          <p:grpSpPr bwMode="auto">
            <a:xfrm>
              <a:off x="8822732" y="5541130"/>
              <a:ext cx="416147" cy="553312"/>
              <a:chOff x="7663352" y="2900363"/>
              <a:chExt cx="416116" cy="553288"/>
            </a:xfrm>
          </p:grpSpPr>
          <p:sp>
            <p:nvSpPr>
              <p:cNvPr id="17440" name="TextBox 48">
                <a:extLst>
                  <a:ext uri="{FF2B5EF4-FFF2-40B4-BE49-F238E27FC236}">
                    <a16:creationId xmlns:a16="http://schemas.microsoft.com/office/drawing/2014/main" id="{6D10BD75-1701-4F7D-B1BC-A574BBE426D6}"/>
                  </a:ext>
                </a:extLst>
              </p:cNvPr>
              <p:cNvSpPr txBox="1">
                <a:spLocks noChangeArrowheads="1"/>
              </p:cNvSpPr>
              <p:nvPr/>
            </p:nvSpPr>
            <p:spPr bwMode="auto">
              <a:xfrm>
                <a:off x="7712293" y="2900363"/>
                <a:ext cx="367175" cy="43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824" b="1"/>
                  <a:t>9</a:t>
                </a:r>
              </a:p>
            </p:txBody>
          </p:sp>
          <p:cxnSp>
            <p:nvCxnSpPr>
              <p:cNvPr id="17441" name="Straight Arrow Connector 14336">
                <a:extLst>
                  <a:ext uri="{FF2B5EF4-FFF2-40B4-BE49-F238E27FC236}">
                    <a16:creationId xmlns:a16="http://schemas.microsoft.com/office/drawing/2014/main" id="{F2EC9F24-6D9F-4364-B0AA-F33AB231E925}"/>
                  </a:ext>
                </a:extLst>
              </p:cNvPr>
              <p:cNvCxnSpPr>
                <a:cxnSpLocks noChangeShapeType="1"/>
              </p:cNvCxnSpPr>
              <p:nvPr/>
            </p:nvCxnSpPr>
            <p:spPr bwMode="auto">
              <a:xfrm flipH="1">
                <a:off x="7663352" y="3188332"/>
                <a:ext cx="200025" cy="265319"/>
              </a:xfrm>
              <a:prstGeom prst="straightConnector1">
                <a:avLst/>
              </a:prstGeom>
              <a:noFill/>
              <a:ln w="22225"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0" name="Group 29">
            <a:extLst>
              <a:ext uri="{FF2B5EF4-FFF2-40B4-BE49-F238E27FC236}">
                <a16:creationId xmlns:a16="http://schemas.microsoft.com/office/drawing/2014/main" id="{86732E28-11F2-48D8-8DDF-069B90E2A755}"/>
              </a:ext>
            </a:extLst>
          </p:cNvPr>
          <p:cNvGrpSpPr>
            <a:grpSpLocks/>
          </p:cNvGrpSpPr>
          <p:nvPr/>
        </p:nvGrpSpPr>
        <p:grpSpPr bwMode="auto">
          <a:xfrm>
            <a:off x="7395883" y="1488302"/>
            <a:ext cx="647140" cy="1393731"/>
            <a:chOff x="8229600" y="1316036"/>
            <a:chExt cx="733425" cy="1579564"/>
          </a:xfrm>
        </p:grpSpPr>
        <p:cxnSp>
          <p:nvCxnSpPr>
            <p:cNvPr id="17433" name="Straight Arrow Connector 15">
              <a:extLst>
                <a:ext uri="{FF2B5EF4-FFF2-40B4-BE49-F238E27FC236}">
                  <a16:creationId xmlns:a16="http://schemas.microsoft.com/office/drawing/2014/main" id="{007EFB14-6F85-452B-92DB-6B8AFD9C315A}"/>
                </a:ext>
              </a:extLst>
            </p:cNvPr>
            <p:cNvCxnSpPr>
              <a:cxnSpLocks noChangeShapeType="1"/>
            </p:cNvCxnSpPr>
            <p:nvPr/>
          </p:nvCxnSpPr>
          <p:spPr bwMode="auto">
            <a:xfrm>
              <a:off x="8334375" y="1416037"/>
              <a:ext cx="419502" cy="1401776"/>
            </a:xfrm>
            <a:prstGeom prst="straightConnector1">
              <a:avLst/>
            </a:prstGeom>
            <a:noFill/>
            <a:ln w="25400" algn="ctr">
              <a:solidFill>
                <a:srgbClr val="A8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34" name="TextBox 16">
              <a:extLst>
                <a:ext uri="{FF2B5EF4-FFF2-40B4-BE49-F238E27FC236}">
                  <a16:creationId xmlns:a16="http://schemas.microsoft.com/office/drawing/2014/main" id="{42520D06-4560-474A-8FF5-366953CB1884}"/>
                </a:ext>
              </a:extLst>
            </p:cNvPr>
            <p:cNvSpPr txBox="1">
              <a:spLocks noChangeArrowheads="1"/>
            </p:cNvSpPr>
            <p:nvPr/>
          </p:nvSpPr>
          <p:spPr bwMode="auto">
            <a:xfrm>
              <a:off x="8416925" y="1316036"/>
              <a:ext cx="367345" cy="43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824" b="1"/>
                <a:t>3</a:t>
              </a:r>
            </a:p>
          </p:txBody>
        </p:sp>
        <p:cxnSp>
          <p:nvCxnSpPr>
            <p:cNvPr id="17435" name="Straight Connector 13">
              <a:extLst>
                <a:ext uri="{FF2B5EF4-FFF2-40B4-BE49-F238E27FC236}">
                  <a16:creationId xmlns:a16="http://schemas.microsoft.com/office/drawing/2014/main" id="{46E847B7-C669-46F9-BCA1-CF469AA7DDA0}"/>
                </a:ext>
              </a:extLst>
            </p:cNvPr>
            <p:cNvCxnSpPr>
              <a:cxnSpLocks noChangeShapeType="1"/>
            </p:cNvCxnSpPr>
            <p:nvPr/>
          </p:nvCxnSpPr>
          <p:spPr bwMode="auto">
            <a:xfrm flipV="1">
              <a:off x="8229600" y="1344157"/>
              <a:ext cx="263525" cy="7301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6" name="Straight Connector 17">
              <a:extLst>
                <a:ext uri="{FF2B5EF4-FFF2-40B4-BE49-F238E27FC236}">
                  <a16:creationId xmlns:a16="http://schemas.microsoft.com/office/drawing/2014/main" id="{5DA766E1-E139-4FFE-9085-9914DE78BD77}"/>
                </a:ext>
              </a:extLst>
            </p:cNvPr>
            <p:cNvCxnSpPr>
              <a:cxnSpLocks noChangeShapeType="1"/>
            </p:cNvCxnSpPr>
            <p:nvPr/>
          </p:nvCxnSpPr>
          <p:spPr bwMode="auto">
            <a:xfrm flipV="1">
              <a:off x="8699500" y="2822583"/>
              <a:ext cx="263525" cy="7301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 name="Group 16">
            <a:extLst>
              <a:ext uri="{FF2B5EF4-FFF2-40B4-BE49-F238E27FC236}">
                <a16:creationId xmlns:a16="http://schemas.microsoft.com/office/drawing/2014/main" id="{A97A2F26-A5F5-4602-AEF3-DD009F39F91F}"/>
              </a:ext>
            </a:extLst>
          </p:cNvPr>
          <p:cNvGrpSpPr>
            <a:grpSpLocks/>
          </p:cNvGrpSpPr>
          <p:nvPr/>
        </p:nvGrpSpPr>
        <p:grpSpPr bwMode="auto">
          <a:xfrm>
            <a:off x="1277471" y="2901644"/>
            <a:ext cx="1623453" cy="655544"/>
            <a:chOff x="1295400" y="2917333"/>
            <a:chExt cx="1839913" cy="743220"/>
          </a:xfrm>
        </p:grpSpPr>
        <p:sp>
          <p:nvSpPr>
            <p:cNvPr id="17428" name="TextBox 9">
              <a:extLst>
                <a:ext uri="{FF2B5EF4-FFF2-40B4-BE49-F238E27FC236}">
                  <a16:creationId xmlns:a16="http://schemas.microsoft.com/office/drawing/2014/main" id="{A62C0967-C708-4AF4-ADDA-560653719E33}"/>
                </a:ext>
              </a:extLst>
            </p:cNvPr>
            <p:cNvSpPr txBox="1">
              <a:spLocks noChangeArrowheads="1"/>
            </p:cNvSpPr>
            <p:nvPr/>
          </p:nvSpPr>
          <p:spPr bwMode="auto">
            <a:xfrm>
              <a:off x="1295400" y="2917333"/>
              <a:ext cx="736600" cy="43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2824" b="1">
                  <a:solidFill>
                    <a:schemeClr val="bg1"/>
                  </a:solidFill>
                </a:rPr>
                <a:t>14</a:t>
              </a:r>
            </a:p>
          </p:txBody>
        </p:sp>
        <p:cxnSp>
          <p:nvCxnSpPr>
            <p:cNvPr id="17429" name="Straight Connector 14">
              <a:extLst>
                <a:ext uri="{FF2B5EF4-FFF2-40B4-BE49-F238E27FC236}">
                  <a16:creationId xmlns:a16="http://schemas.microsoft.com/office/drawing/2014/main" id="{4F8F685B-B528-4D73-96E4-24B0FB1A3123}"/>
                </a:ext>
              </a:extLst>
            </p:cNvPr>
            <p:cNvCxnSpPr>
              <a:cxnSpLocks noChangeShapeType="1"/>
            </p:cNvCxnSpPr>
            <p:nvPr/>
          </p:nvCxnSpPr>
          <p:spPr bwMode="auto">
            <a:xfrm flipH="1">
              <a:off x="1885948" y="2940492"/>
              <a:ext cx="19052" cy="717108"/>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0" name="Straight Connector 22">
              <a:extLst>
                <a:ext uri="{FF2B5EF4-FFF2-40B4-BE49-F238E27FC236}">
                  <a16:creationId xmlns:a16="http://schemas.microsoft.com/office/drawing/2014/main" id="{148D67AF-268B-4383-BF55-C86700368911}"/>
                </a:ext>
              </a:extLst>
            </p:cNvPr>
            <p:cNvCxnSpPr>
              <a:cxnSpLocks noChangeShapeType="1"/>
            </p:cNvCxnSpPr>
            <p:nvPr/>
          </p:nvCxnSpPr>
          <p:spPr bwMode="auto">
            <a:xfrm>
              <a:off x="2581990" y="2928938"/>
              <a:ext cx="0" cy="731615"/>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1" name="Straight Arrow Connector 4">
              <a:extLst>
                <a:ext uri="{FF2B5EF4-FFF2-40B4-BE49-F238E27FC236}">
                  <a16:creationId xmlns:a16="http://schemas.microsoft.com/office/drawing/2014/main" id="{3EE6A247-9AA4-4A53-83CE-3D7FB5BC4739}"/>
                </a:ext>
              </a:extLst>
            </p:cNvPr>
            <p:cNvCxnSpPr>
              <a:cxnSpLocks noChangeShapeType="1"/>
            </p:cNvCxnSpPr>
            <p:nvPr/>
          </p:nvCxnSpPr>
          <p:spPr bwMode="auto">
            <a:xfrm flipH="1" flipV="1">
              <a:off x="2646203" y="3407520"/>
              <a:ext cx="489110" cy="22995"/>
            </a:xfrm>
            <a:prstGeom prst="straightConnector1">
              <a:avLst/>
            </a:prstGeom>
            <a:noFill/>
            <a:ln w="31750"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2" name="Straight Arrow Connector 4">
              <a:extLst>
                <a:ext uri="{FF2B5EF4-FFF2-40B4-BE49-F238E27FC236}">
                  <a16:creationId xmlns:a16="http://schemas.microsoft.com/office/drawing/2014/main" id="{BF696AF9-0425-42AA-A661-7464170C2EE7}"/>
                </a:ext>
              </a:extLst>
            </p:cNvPr>
            <p:cNvCxnSpPr>
              <a:cxnSpLocks noChangeShapeType="1"/>
            </p:cNvCxnSpPr>
            <p:nvPr/>
          </p:nvCxnSpPr>
          <p:spPr bwMode="auto">
            <a:xfrm>
              <a:off x="1447800" y="3384616"/>
              <a:ext cx="423872" cy="6885"/>
            </a:xfrm>
            <a:prstGeom prst="straightConnector1">
              <a:avLst/>
            </a:prstGeom>
            <a:noFill/>
            <a:ln w="31750"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1000" fill="hold"/>
                                        <p:tgtEl>
                                          <p:spTgt spid="39939"/>
                                        </p:tgtEl>
                                        <p:attrNameLst>
                                          <p:attrName>ppt_w</p:attrName>
                                        </p:attrNameLst>
                                      </p:cBhvr>
                                      <p:tavLst>
                                        <p:tav tm="0">
                                          <p:val>
                                            <p:fltVal val="0"/>
                                          </p:val>
                                        </p:tav>
                                        <p:tav tm="100000">
                                          <p:val>
                                            <p:strVal val="#ppt_w"/>
                                          </p:val>
                                        </p:tav>
                                      </p:tavLst>
                                    </p:anim>
                                    <p:anim calcmode="lin" valueType="num">
                                      <p:cBhvr>
                                        <p:cTn id="8" dur="1000" fill="hold"/>
                                        <p:tgtEl>
                                          <p:spTgt spid="39939"/>
                                        </p:tgtEl>
                                        <p:attrNameLst>
                                          <p:attrName>ppt_h</p:attrName>
                                        </p:attrNameLst>
                                      </p:cBhvr>
                                      <p:tavLst>
                                        <p:tav tm="0">
                                          <p:val>
                                            <p:fltVal val="0"/>
                                          </p:val>
                                        </p:tav>
                                        <p:tav tm="100000">
                                          <p:val>
                                            <p:strVal val="#ppt_h"/>
                                          </p:val>
                                        </p:tav>
                                      </p:tavLst>
                                    </p:anim>
                                    <p:anim calcmode="lin" valueType="num">
                                      <p:cBhvr>
                                        <p:cTn id="9" dur="1000" fill="hold"/>
                                        <p:tgtEl>
                                          <p:spTgt spid="399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 calcmode="lin" valueType="num">
                                      <p:cBhvr additive="base">
                                        <p:cTn id="3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 calcmode="lin" valueType="num">
                                      <p:cBhvr additive="base">
                                        <p:cTn id="4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anim calcmode="lin" valueType="num">
                                      <p:cBhvr additive="base">
                                        <p:cTn id="5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2">
                                            <p:txEl>
                                              <p:pRg st="5" end="5"/>
                                            </p:txEl>
                                          </p:spTgt>
                                        </p:tgtEl>
                                        <p:attrNameLst>
                                          <p:attrName>style.visibility</p:attrName>
                                        </p:attrNameLst>
                                      </p:cBhvr>
                                      <p:to>
                                        <p:strVal val="visible"/>
                                      </p:to>
                                    </p:set>
                                    <p:anim calcmode="lin" valueType="num">
                                      <p:cBhvr additive="base">
                                        <p:cTn id="6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6" end="6"/>
                                            </p:txEl>
                                          </p:spTgt>
                                        </p:tgtEl>
                                        <p:attrNameLst>
                                          <p:attrName>style.visibility</p:attrName>
                                        </p:attrNameLst>
                                      </p:cBhvr>
                                      <p:to>
                                        <p:strVal val="visible"/>
                                      </p:to>
                                    </p:set>
                                    <p:anim calcmode="lin" valueType="num">
                                      <p:cBhvr additive="base">
                                        <p:cTn id="7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23560">
                                            <p:txEl>
                                              <p:pRg st="0" end="0"/>
                                            </p:txEl>
                                          </p:spTgt>
                                        </p:tgtEl>
                                        <p:attrNameLst>
                                          <p:attrName>style.visibility</p:attrName>
                                        </p:attrNameLst>
                                      </p:cBhvr>
                                      <p:to>
                                        <p:strVal val="visible"/>
                                      </p:to>
                                    </p:set>
                                    <p:anim calcmode="lin" valueType="num">
                                      <p:cBhvr additive="base">
                                        <p:cTn id="89" dur="500" fill="hold"/>
                                        <p:tgtEl>
                                          <p:spTgt spid="23560">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3560">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additive="base">
                                        <p:cTn id="93" dur="500" fill="hold"/>
                                        <p:tgtEl>
                                          <p:spTgt spid="8"/>
                                        </p:tgtEl>
                                        <p:attrNameLst>
                                          <p:attrName>ppt_x</p:attrName>
                                        </p:attrNameLst>
                                      </p:cBhvr>
                                      <p:tavLst>
                                        <p:tav tm="0">
                                          <p:val>
                                            <p:strVal val="#ppt_x"/>
                                          </p:val>
                                        </p:tav>
                                        <p:tav tm="100000">
                                          <p:val>
                                            <p:strVal val="#ppt_x"/>
                                          </p:val>
                                        </p:tav>
                                      </p:tavLst>
                                    </p:anim>
                                    <p:anim calcmode="lin" valueType="num">
                                      <p:cBhvr additive="base">
                                        <p:cTn id="9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23560">
                                            <p:txEl>
                                              <p:pRg st="1" end="1"/>
                                            </p:txEl>
                                          </p:spTgt>
                                        </p:tgtEl>
                                        <p:attrNameLst>
                                          <p:attrName>style.visibility</p:attrName>
                                        </p:attrNameLst>
                                      </p:cBhvr>
                                      <p:to>
                                        <p:strVal val="visible"/>
                                      </p:to>
                                    </p:set>
                                    <p:anim calcmode="lin" valueType="num">
                                      <p:cBhvr additive="base">
                                        <p:cTn id="99" dur="500" fill="hold"/>
                                        <p:tgtEl>
                                          <p:spTgt spid="23560">
                                            <p:txEl>
                                              <p:pRg st="1" end="1"/>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3560">
                                            <p:txEl>
                                              <p:pRg st="1" end="1"/>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 calcmode="lin" valueType="num">
                                      <p:cBhvr additive="base">
                                        <p:cTn id="103" dur="500" fill="hold"/>
                                        <p:tgtEl>
                                          <p:spTgt spid="70"/>
                                        </p:tgtEl>
                                        <p:attrNameLst>
                                          <p:attrName>ppt_x</p:attrName>
                                        </p:attrNameLst>
                                      </p:cBhvr>
                                      <p:tavLst>
                                        <p:tav tm="0">
                                          <p:val>
                                            <p:strVal val="#ppt_x"/>
                                          </p:val>
                                        </p:tav>
                                        <p:tav tm="100000">
                                          <p:val>
                                            <p:strVal val="#ppt_x"/>
                                          </p:val>
                                        </p:tav>
                                      </p:tavLst>
                                    </p:anim>
                                    <p:anim calcmode="lin" valueType="num">
                                      <p:cBhvr additive="base">
                                        <p:cTn id="10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23560">
                                            <p:txEl>
                                              <p:pRg st="2" end="2"/>
                                            </p:txEl>
                                          </p:spTgt>
                                        </p:tgtEl>
                                        <p:attrNameLst>
                                          <p:attrName>style.visibility</p:attrName>
                                        </p:attrNameLst>
                                      </p:cBhvr>
                                      <p:to>
                                        <p:strVal val="visible"/>
                                      </p:to>
                                    </p:set>
                                    <p:anim calcmode="lin" valueType="num">
                                      <p:cBhvr additive="base">
                                        <p:cTn id="109" dur="500" fill="hold"/>
                                        <p:tgtEl>
                                          <p:spTgt spid="23560">
                                            <p:txEl>
                                              <p:pRg st="2" end="2"/>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3560">
                                            <p:txEl>
                                              <p:pRg st="2" end="2"/>
                                            </p:txEl>
                                          </p:spTgt>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500" fill="hold"/>
                                        <p:tgtEl>
                                          <p:spTgt spid="21"/>
                                        </p:tgtEl>
                                        <p:attrNameLst>
                                          <p:attrName>ppt_x</p:attrName>
                                        </p:attrNameLst>
                                      </p:cBhvr>
                                      <p:tavLst>
                                        <p:tav tm="0">
                                          <p:val>
                                            <p:strVal val="#ppt_x"/>
                                          </p:val>
                                        </p:tav>
                                        <p:tav tm="100000">
                                          <p:val>
                                            <p:strVal val="#ppt_x"/>
                                          </p:val>
                                        </p:tav>
                                      </p:tavLst>
                                    </p:anim>
                                    <p:anim calcmode="lin" valueType="num">
                                      <p:cBhvr additive="base">
                                        <p:cTn id="1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nodeType="clickEffect">
                                  <p:stCondLst>
                                    <p:cond delay="0"/>
                                  </p:stCondLst>
                                  <p:childTnLst>
                                    <p:set>
                                      <p:cBhvr>
                                        <p:cTn id="118" dur="1" fill="hold">
                                          <p:stCondLst>
                                            <p:cond delay="0"/>
                                          </p:stCondLst>
                                        </p:cTn>
                                        <p:tgtEl>
                                          <p:spTgt spid="23560">
                                            <p:txEl>
                                              <p:pRg st="3" end="3"/>
                                            </p:txEl>
                                          </p:spTgt>
                                        </p:tgtEl>
                                        <p:attrNameLst>
                                          <p:attrName>style.visibility</p:attrName>
                                        </p:attrNameLst>
                                      </p:cBhvr>
                                      <p:to>
                                        <p:strVal val="visible"/>
                                      </p:to>
                                    </p:set>
                                    <p:anim calcmode="lin" valueType="num">
                                      <p:cBhvr additive="base">
                                        <p:cTn id="119" dur="500" fill="hold"/>
                                        <p:tgtEl>
                                          <p:spTgt spid="23560">
                                            <p:txEl>
                                              <p:pRg st="3" end="3"/>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23560">
                                            <p:txEl>
                                              <p:pRg st="3" end="3"/>
                                            </p:txEl>
                                          </p:spTgt>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additive="base">
                                        <p:cTn id="123" dur="500" fill="hold"/>
                                        <p:tgtEl>
                                          <p:spTgt spid="22"/>
                                        </p:tgtEl>
                                        <p:attrNameLst>
                                          <p:attrName>ppt_x</p:attrName>
                                        </p:attrNameLst>
                                      </p:cBhvr>
                                      <p:tavLst>
                                        <p:tav tm="0">
                                          <p:val>
                                            <p:strVal val="#ppt_x"/>
                                          </p:val>
                                        </p:tav>
                                        <p:tav tm="100000">
                                          <p:val>
                                            <p:strVal val="#ppt_x"/>
                                          </p:val>
                                        </p:tav>
                                      </p:tavLst>
                                    </p:anim>
                                    <p:anim calcmode="lin" valueType="num">
                                      <p:cBhvr additive="base">
                                        <p:cTn id="1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nodeType="clickEffect">
                                  <p:stCondLst>
                                    <p:cond delay="0"/>
                                  </p:stCondLst>
                                  <p:childTnLst>
                                    <p:set>
                                      <p:cBhvr>
                                        <p:cTn id="128" dur="1" fill="hold">
                                          <p:stCondLst>
                                            <p:cond delay="0"/>
                                          </p:stCondLst>
                                        </p:cTn>
                                        <p:tgtEl>
                                          <p:spTgt spid="23560">
                                            <p:txEl>
                                              <p:pRg st="4" end="4"/>
                                            </p:txEl>
                                          </p:spTgt>
                                        </p:tgtEl>
                                        <p:attrNameLst>
                                          <p:attrName>style.visibility</p:attrName>
                                        </p:attrNameLst>
                                      </p:cBhvr>
                                      <p:to>
                                        <p:strVal val="visible"/>
                                      </p:to>
                                    </p:set>
                                    <p:anim calcmode="lin" valueType="num">
                                      <p:cBhvr additive="base">
                                        <p:cTn id="129" dur="500" fill="hold"/>
                                        <p:tgtEl>
                                          <p:spTgt spid="23560">
                                            <p:txEl>
                                              <p:pRg st="4" end="4"/>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23560">
                                            <p:txEl>
                                              <p:pRg st="4" end="4"/>
                                            </p:txEl>
                                          </p:spTgt>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7"/>
                                        </p:tgtEl>
                                        <p:attrNameLst>
                                          <p:attrName>style.visibility</p:attrName>
                                        </p:attrNameLst>
                                      </p:cBhvr>
                                      <p:to>
                                        <p:strVal val="visible"/>
                                      </p:to>
                                    </p:set>
                                    <p:anim calcmode="lin" valueType="num">
                                      <p:cBhvr additive="base">
                                        <p:cTn id="133" dur="500" fill="hold"/>
                                        <p:tgtEl>
                                          <p:spTgt spid="7"/>
                                        </p:tgtEl>
                                        <p:attrNameLst>
                                          <p:attrName>ppt_x</p:attrName>
                                        </p:attrNameLst>
                                      </p:cBhvr>
                                      <p:tavLst>
                                        <p:tav tm="0">
                                          <p:val>
                                            <p:strVal val="#ppt_x"/>
                                          </p:val>
                                        </p:tav>
                                        <p:tav tm="100000">
                                          <p:val>
                                            <p:strVal val="#ppt_x"/>
                                          </p:val>
                                        </p:tav>
                                      </p:tavLst>
                                    </p:anim>
                                    <p:anim calcmode="lin" valueType="num">
                                      <p:cBhvr additive="base">
                                        <p:cTn id="1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23560">
                                            <p:txEl>
                                              <p:pRg st="5" end="5"/>
                                            </p:txEl>
                                          </p:spTgt>
                                        </p:tgtEl>
                                        <p:attrNameLst>
                                          <p:attrName>style.visibility</p:attrName>
                                        </p:attrNameLst>
                                      </p:cBhvr>
                                      <p:to>
                                        <p:strVal val="visible"/>
                                      </p:to>
                                    </p:set>
                                    <p:anim calcmode="lin" valueType="num">
                                      <p:cBhvr additive="base">
                                        <p:cTn id="139" dur="500" fill="hold"/>
                                        <p:tgtEl>
                                          <p:spTgt spid="23560">
                                            <p:txEl>
                                              <p:pRg st="5" end="5"/>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23560">
                                            <p:txEl>
                                              <p:pRg st="5" end="5"/>
                                            </p:txEl>
                                          </p:spTgt>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14"/>
                                        </p:tgtEl>
                                        <p:attrNameLst>
                                          <p:attrName>style.visibility</p:attrName>
                                        </p:attrNameLst>
                                      </p:cBhvr>
                                      <p:to>
                                        <p:strVal val="visible"/>
                                      </p:to>
                                    </p:set>
                                    <p:anim calcmode="lin" valueType="num">
                                      <p:cBhvr additive="base">
                                        <p:cTn id="143" dur="500" fill="hold"/>
                                        <p:tgtEl>
                                          <p:spTgt spid="14"/>
                                        </p:tgtEl>
                                        <p:attrNameLst>
                                          <p:attrName>ppt_x</p:attrName>
                                        </p:attrNameLst>
                                      </p:cBhvr>
                                      <p:tavLst>
                                        <p:tav tm="0">
                                          <p:val>
                                            <p:strVal val="#ppt_x"/>
                                          </p:val>
                                        </p:tav>
                                        <p:tav tm="100000">
                                          <p:val>
                                            <p:strVal val="#ppt_x"/>
                                          </p:val>
                                        </p:tav>
                                      </p:tavLst>
                                    </p:anim>
                                    <p:anim calcmode="lin" valueType="num">
                                      <p:cBhvr additive="base">
                                        <p:cTn id="1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ntr" presetSubtype="4" fill="hold" nodeType="clickEffect">
                                  <p:stCondLst>
                                    <p:cond delay="0"/>
                                  </p:stCondLst>
                                  <p:childTnLst>
                                    <p:set>
                                      <p:cBhvr>
                                        <p:cTn id="148" dur="1" fill="hold">
                                          <p:stCondLst>
                                            <p:cond delay="0"/>
                                          </p:stCondLst>
                                        </p:cTn>
                                        <p:tgtEl>
                                          <p:spTgt spid="23560">
                                            <p:txEl>
                                              <p:pRg st="6" end="6"/>
                                            </p:txEl>
                                          </p:spTgt>
                                        </p:tgtEl>
                                        <p:attrNameLst>
                                          <p:attrName>style.visibility</p:attrName>
                                        </p:attrNameLst>
                                      </p:cBhvr>
                                      <p:to>
                                        <p:strVal val="visible"/>
                                      </p:to>
                                    </p:set>
                                    <p:anim calcmode="lin" valueType="num">
                                      <p:cBhvr additive="base">
                                        <p:cTn id="149" dur="500" fill="hold"/>
                                        <p:tgtEl>
                                          <p:spTgt spid="23560">
                                            <p:txEl>
                                              <p:pRg st="6" end="6"/>
                                            </p:txEl>
                                          </p:spTgt>
                                        </p:tgtEl>
                                        <p:attrNameLst>
                                          <p:attrName>ppt_x</p:attrName>
                                        </p:attrNameLst>
                                      </p:cBhvr>
                                      <p:tavLst>
                                        <p:tav tm="0">
                                          <p:val>
                                            <p:strVal val="#ppt_x"/>
                                          </p:val>
                                        </p:tav>
                                        <p:tav tm="100000">
                                          <p:val>
                                            <p:strVal val="#ppt_x"/>
                                          </p:val>
                                        </p:tav>
                                      </p:tavLst>
                                    </p:anim>
                                    <p:anim calcmode="lin" valueType="num">
                                      <p:cBhvr additive="base">
                                        <p:cTn id="150" dur="500" fill="hold"/>
                                        <p:tgtEl>
                                          <p:spTgt spid="23560">
                                            <p:txEl>
                                              <p:pRg st="6" end="6"/>
                                            </p:txEl>
                                          </p:spTgt>
                                        </p:tgtEl>
                                        <p:attrNameLst>
                                          <p:attrName>ppt_y</p:attrName>
                                        </p:attrNameLst>
                                      </p:cBhvr>
                                      <p:tavLst>
                                        <p:tav tm="0">
                                          <p:val>
                                            <p:strVal val="1+#ppt_h/2"/>
                                          </p:val>
                                        </p:tav>
                                        <p:tav tm="100000">
                                          <p:val>
                                            <p:strVal val="#ppt_y"/>
                                          </p:val>
                                        </p:tav>
                                      </p:tavLst>
                                    </p:anim>
                                  </p:childTnLst>
                                </p:cTn>
                              </p:par>
                              <p:par>
                                <p:cTn id="151" presetID="2" presetClass="entr" presetSubtype="4" fill="hold" nodeType="withEffect">
                                  <p:stCondLst>
                                    <p:cond delay="0"/>
                                  </p:stCondLst>
                                  <p:childTnLst>
                                    <p:set>
                                      <p:cBhvr>
                                        <p:cTn id="152" dur="1" fill="hold">
                                          <p:stCondLst>
                                            <p:cond delay="0"/>
                                          </p:stCondLst>
                                        </p:cTn>
                                        <p:tgtEl>
                                          <p:spTgt spid="17"/>
                                        </p:tgtEl>
                                        <p:attrNameLst>
                                          <p:attrName>style.visibility</p:attrName>
                                        </p:attrNameLst>
                                      </p:cBhvr>
                                      <p:to>
                                        <p:strVal val="visible"/>
                                      </p:to>
                                    </p:set>
                                    <p:anim calcmode="lin" valueType="num">
                                      <p:cBhvr additive="base">
                                        <p:cTn id="153" dur="500" fill="hold"/>
                                        <p:tgtEl>
                                          <p:spTgt spid="17"/>
                                        </p:tgtEl>
                                        <p:attrNameLst>
                                          <p:attrName>ppt_x</p:attrName>
                                        </p:attrNameLst>
                                      </p:cBhvr>
                                      <p:tavLst>
                                        <p:tav tm="0">
                                          <p:val>
                                            <p:strVal val="#ppt_x"/>
                                          </p:val>
                                        </p:tav>
                                        <p:tav tm="100000">
                                          <p:val>
                                            <p:strVal val="#ppt_x"/>
                                          </p:val>
                                        </p:tav>
                                      </p:tavLst>
                                    </p:anim>
                                    <p:anim calcmode="lin" valueType="num">
                                      <p:cBhvr additive="base">
                                        <p:cTn id="1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8B475341-B032-4045-ABD7-0BC63F17DA93}"/>
              </a:ext>
            </a:extLst>
          </p:cNvPr>
          <p:cNvSpPr>
            <a:spLocks noGrp="1" noChangeArrowheads="1"/>
          </p:cNvSpPr>
          <p:nvPr>
            <p:ph type="body" sz="half" idx="1"/>
          </p:nvPr>
        </p:nvSpPr>
        <p:spPr bwMode="auto">
          <a:xfrm>
            <a:off x="609599" y="1893795"/>
            <a:ext cx="7238997" cy="17481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521" tIns="45261" rIns="90521" bIns="45261" numCol="1" rtlCol="0" anchor="t" anchorCtr="0" compatLnSpc="1">
            <a:prstTxWarp prst="textNoShape">
              <a:avLst/>
            </a:prstTxWarp>
            <a:normAutofit/>
          </a:bodyPr>
          <a:lstStyle/>
          <a:p>
            <a:pPr>
              <a:lnSpc>
                <a:spcPct val="90000"/>
              </a:lnSpc>
              <a:buFont typeface="Wingdings" panose="05000000000000000000" pitchFamily="2" charset="2"/>
              <a:buChar char="Ø"/>
            </a:pPr>
            <a:r>
              <a:rPr lang="en-US" altLang="en-US" sz="2400" dirty="0"/>
              <a:t>Tooth face is perpendicular to the back edge</a:t>
            </a:r>
          </a:p>
          <a:p>
            <a:pPr>
              <a:lnSpc>
                <a:spcPct val="90000"/>
              </a:lnSpc>
              <a:buFont typeface="Wingdings" panose="05000000000000000000" pitchFamily="2" charset="2"/>
              <a:buChar char="Ø"/>
            </a:pPr>
            <a:r>
              <a:rPr lang="en-US" altLang="en-US" sz="2400" dirty="0"/>
              <a:t>Less aggressive than Positive Rake</a:t>
            </a:r>
          </a:p>
          <a:p>
            <a:pPr>
              <a:lnSpc>
                <a:spcPct val="90000"/>
              </a:lnSpc>
              <a:buFont typeface="Wingdings" panose="05000000000000000000" pitchFamily="2" charset="2"/>
              <a:buChar char="Ø"/>
            </a:pPr>
            <a:r>
              <a:rPr lang="en-US" altLang="en-US" sz="2400" dirty="0"/>
              <a:t>Best for interrupted cutting applications</a:t>
            </a:r>
          </a:p>
        </p:txBody>
      </p:sp>
      <p:sp>
        <p:nvSpPr>
          <p:cNvPr id="14339" name="Rectangle 4">
            <a:extLst>
              <a:ext uri="{FF2B5EF4-FFF2-40B4-BE49-F238E27FC236}">
                <a16:creationId xmlns:a16="http://schemas.microsoft.com/office/drawing/2014/main" id="{F657E052-7CA6-42A1-9128-757F18A06101}"/>
              </a:ext>
            </a:extLst>
          </p:cNvPr>
          <p:cNvSpPr>
            <a:spLocks noChangeArrowheads="1"/>
          </p:cNvSpPr>
          <p:nvPr/>
        </p:nvSpPr>
        <p:spPr bwMode="auto">
          <a:xfrm>
            <a:off x="457200" y="511166"/>
            <a:ext cx="8001000" cy="100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3971" b="1" dirty="0">
                <a:solidFill>
                  <a:schemeClr val="bg1"/>
                </a:solidFill>
                <a:effectLst>
                  <a:outerShdw blurRad="38100" dist="38100" dir="2700000" algn="tl">
                    <a:srgbClr val="C0C0C0"/>
                  </a:outerShdw>
                </a:effectLst>
              </a:rPr>
              <a:t>Tooth Forms – Zero Rake </a:t>
            </a:r>
            <a:r>
              <a:rPr lang="en-US" sz="2118" b="1" dirty="0">
                <a:solidFill>
                  <a:schemeClr val="bg1"/>
                </a:solidFill>
              </a:rPr>
              <a:t>     </a:t>
            </a:r>
            <a:r>
              <a:rPr lang="en-US" sz="2471" b="1" dirty="0">
                <a:solidFill>
                  <a:schemeClr val="bg1"/>
                </a:solidFill>
              </a:rPr>
              <a:t> </a:t>
            </a:r>
          </a:p>
        </p:txBody>
      </p:sp>
      <p:pic>
        <p:nvPicPr>
          <p:cNvPr id="19461" name="Picture 7">
            <a:extLst>
              <a:ext uri="{FF2B5EF4-FFF2-40B4-BE49-F238E27FC236}">
                <a16:creationId xmlns:a16="http://schemas.microsoft.com/office/drawing/2014/main" id="{E5F3BB6C-263A-4F5A-A6AA-C3F1E86F4DC1}"/>
              </a:ext>
            </a:extLst>
          </p:cNvPr>
          <p:cNvPicPr>
            <a:picLocks noChangeAspect="1" noChangeArrowheads="1"/>
          </p:cNvPicPr>
          <p:nvPr/>
        </p:nvPicPr>
        <p:blipFill>
          <a:blip r:embed="rId3">
            <a:clrChange>
              <a:clrFrom>
                <a:srgbClr val="FFFDFC"/>
              </a:clrFrom>
              <a:clrTo>
                <a:srgbClr val="FFFDFC">
                  <a:alpha val="0"/>
                </a:srgbClr>
              </a:clrTo>
            </a:clrChange>
            <a:extLst>
              <a:ext uri="{28A0092B-C50C-407E-A947-70E740481C1C}">
                <a14:useLocalDpi xmlns:a14="http://schemas.microsoft.com/office/drawing/2010/main" val="0"/>
              </a:ext>
            </a:extLst>
          </a:blip>
          <a:srcRect l="8620" t="19186" r="8604" b="23112"/>
          <a:stretch>
            <a:fillRect/>
          </a:stretch>
        </p:blipFill>
        <p:spPr bwMode="auto">
          <a:xfrm>
            <a:off x="1117787" y="3431802"/>
            <a:ext cx="6373346" cy="190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Rectangle 7">
            <a:extLst>
              <a:ext uri="{FF2B5EF4-FFF2-40B4-BE49-F238E27FC236}">
                <a16:creationId xmlns:a16="http://schemas.microsoft.com/office/drawing/2014/main" id="{A542651F-2E6F-4C24-9A89-6441A85A1577}"/>
              </a:ext>
            </a:extLst>
          </p:cNvPr>
          <p:cNvSpPr>
            <a:spLocks noChangeArrowheads="1"/>
          </p:cNvSpPr>
          <p:nvPr/>
        </p:nvSpPr>
        <p:spPr bwMode="auto">
          <a:xfrm>
            <a:off x="3256710" y="3957078"/>
            <a:ext cx="2095500" cy="85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21" tIns="45261" rIns="90521" bIns="45261">
            <a:spAutoFit/>
          </a:bodyP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a:spcBef>
                <a:spcPct val="50000"/>
              </a:spcBef>
            </a:pPr>
            <a:r>
              <a:rPr kumimoji="1" lang="en-US" altLang="en-US" sz="2471" b="1" baseline="0">
                <a:solidFill>
                  <a:schemeClr val="bg1"/>
                </a:solidFill>
                <a:latin typeface="Arial" panose="020B0604020202020204" pitchFamily="34" charset="0"/>
              </a:rPr>
              <a:t>Zero Degree Rake</a:t>
            </a:r>
          </a:p>
        </p:txBody>
      </p:sp>
      <p:cxnSp>
        <p:nvCxnSpPr>
          <p:cNvPr id="3" name="Straight Connector 2">
            <a:extLst>
              <a:ext uri="{FF2B5EF4-FFF2-40B4-BE49-F238E27FC236}">
                <a16:creationId xmlns:a16="http://schemas.microsoft.com/office/drawing/2014/main" id="{BE1F91FC-5EEB-4736-B492-D7CFBD1EF34A}"/>
              </a:ext>
            </a:extLst>
          </p:cNvPr>
          <p:cNvCxnSpPr>
            <a:cxnSpLocks/>
          </p:cNvCxnSpPr>
          <p:nvPr/>
        </p:nvCxnSpPr>
        <p:spPr bwMode="auto">
          <a:xfrm>
            <a:off x="5647765" y="3697941"/>
            <a:ext cx="0" cy="2039471"/>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7E54E5EC-6674-42D0-865C-65315829FCD5}"/>
              </a:ext>
            </a:extLst>
          </p:cNvPr>
          <p:cNvCxnSpPr>
            <a:cxnSpLocks/>
          </p:cNvCxnSpPr>
          <p:nvPr/>
        </p:nvCxnSpPr>
        <p:spPr bwMode="auto">
          <a:xfrm>
            <a:off x="5647765" y="3940269"/>
            <a:ext cx="268941"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5699A305-01CF-4A46-AF02-76A7C5D24669}"/>
              </a:ext>
            </a:extLst>
          </p:cNvPr>
          <p:cNvCxnSpPr>
            <a:cxnSpLocks/>
          </p:cNvCxnSpPr>
          <p:nvPr/>
        </p:nvCxnSpPr>
        <p:spPr bwMode="auto">
          <a:xfrm flipV="1">
            <a:off x="5916706" y="3697941"/>
            <a:ext cx="0" cy="242328"/>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DC7B4D9C-B8D3-4563-A09C-59051F16C4AC}"/>
              </a:ext>
            </a:extLst>
          </p:cNvPr>
          <p:cNvCxnSpPr>
            <a:cxnSpLocks/>
          </p:cNvCxnSpPr>
          <p:nvPr/>
        </p:nvCxnSpPr>
        <p:spPr bwMode="auto">
          <a:xfrm>
            <a:off x="5109882" y="3697941"/>
            <a:ext cx="1277471"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CBC10E05-BE63-4C23-8ADD-D6DA8EDC83B3}"/>
              </a:ext>
            </a:extLst>
          </p:cNvPr>
          <p:cNvSpPr>
            <a:spLocks noGrp="1" noChangeArrowheads="1"/>
          </p:cNvSpPr>
          <p:nvPr>
            <p:ph type="body" sz="half" idx="1"/>
          </p:nvPr>
        </p:nvSpPr>
        <p:spPr bwMode="auto">
          <a:xfrm>
            <a:off x="470648" y="1479177"/>
            <a:ext cx="8202706" cy="2435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521" tIns="45261" rIns="90521" bIns="45261" numCol="1" rtlCol="0" anchor="t" anchorCtr="0" compatLnSpc="1">
            <a:prstTxWarp prst="textNoShape">
              <a:avLst/>
            </a:prstTxWarp>
            <a:noAutofit/>
          </a:bodyPr>
          <a:lstStyle/>
          <a:p>
            <a:pPr>
              <a:buFont typeface="Wingdings" panose="05000000000000000000" pitchFamily="2" charset="2"/>
              <a:buChar char="Ø"/>
            </a:pPr>
            <a:r>
              <a:rPr lang="en-US" altLang="en-US" sz="2300" dirty="0"/>
              <a:t>Tooth face is angled forward, towards the direction of cutting</a:t>
            </a:r>
          </a:p>
          <a:p>
            <a:pPr>
              <a:buFont typeface="Wingdings" panose="05000000000000000000" pitchFamily="2" charset="2"/>
              <a:buChar char="Ø"/>
            </a:pPr>
            <a:r>
              <a:rPr lang="en-US" altLang="en-US" sz="2300" dirty="0"/>
              <a:t>Available in both constant pitch tooth forms and variable pitch tooth forms </a:t>
            </a:r>
          </a:p>
          <a:p>
            <a:pPr>
              <a:buFont typeface="Wingdings" panose="05000000000000000000" pitchFamily="2" charset="2"/>
              <a:buChar char="Ø"/>
            </a:pPr>
            <a:r>
              <a:rPr lang="en-US" altLang="en-US" sz="2300" dirty="0"/>
              <a:t>Various positive degrees depending on tooth size and type</a:t>
            </a:r>
          </a:p>
          <a:p>
            <a:pPr>
              <a:buFont typeface="Wingdings" panose="05000000000000000000" pitchFamily="2" charset="2"/>
              <a:buChar char="Ø"/>
            </a:pPr>
            <a:r>
              <a:rPr lang="en-US" altLang="en-US" sz="2300" dirty="0"/>
              <a:t>More aggressive than Zero Rake</a:t>
            </a:r>
          </a:p>
          <a:p>
            <a:pPr>
              <a:buFont typeface="Wingdings" panose="05000000000000000000" pitchFamily="2" charset="2"/>
              <a:buChar char="Ø"/>
            </a:pPr>
            <a:r>
              <a:rPr lang="en-US" altLang="en-US" sz="2300" dirty="0"/>
              <a:t>Used for solids and heavy walled structures </a:t>
            </a:r>
          </a:p>
        </p:txBody>
      </p:sp>
      <p:sp>
        <p:nvSpPr>
          <p:cNvPr id="14339" name="Rectangle 4">
            <a:extLst>
              <a:ext uri="{FF2B5EF4-FFF2-40B4-BE49-F238E27FC236}">
                <a16:creationId xmlns:a16="http://schemas.microsoft.com/office/drawing/2014/main" id="{099AFBAF-AA2B-4275-9243-4DE91EFF6933}"/>
              </a:ext>
            </a:extLst>
          </p:cNvPr>
          <p:cNvSpPr>
            <a:spLocks noChangeArrowheads="1"/>
          </p:cNvSpPr>
          <p:nvPr/>
        </p:nvSpPr>
        <p:spPr bwMode="auto">
          <a:xfrm>
            <a:off x="470647" y="512950"/>
            <a:ext cx="7597588" cy="112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3971" b="1" dirty="0">
                <a:solidFill>
                  <a:schemeClr val="bg1"/>
                </a:solidFill>
                <a:effectLst>
                  <a:outerShdw blurRad="38100" dist="38100" dir="2700000" algn="tl">
                    <a:srgbClr val="C0C0C0"/>
                  </a:outerShdw>
                </a:effectLst>
              </a:rPr>
              <a:t>Tooth Forms – Positive Rake</a:t>
            </a:r>
            <a:r>
              <a:rPr lang="en-US" sz="2118" b="1" dirty="0">
                <a:solidFill>
                  <a:schemeClr val="bg1"/>
                </a:solidFill>
              </a:rPr>
              <a:t>     </a:t>
            </a:r>
            <a:r>
              <a:rPr lang="en-US" sz="2471" b="1" dirty="0">
                <a:solidFill>
                  <a:schemeClr val="bg1"/>
                </a:solidFill>
              </a:rPr>
              <a:t> </a:t>
            </a:r>
          </a:p>
        </p:txBody>
      </p:sp>
      <p:pic>
        <p:nvPicPr>
          <p:cNvPr id="21508" name="Picture 2">
            <a:extLst>
              <a:ext uri="{FF2B5EF4-FFF2-40B4-BE49-F238E27FC236}">
                <a16:creationId xmlns:a16="http://schemas.microsoft.com/office/drawing/2014/main" id="{122EAE28-3694-4BBB-ADA3-C5A27ADC4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554" t="19418" r="8339" b="19263"/>
          <a:stretch>
            <a:fillRect/>
          </a:stretch>
        </p:blipFill>
        <p:spPr bwMode="auto">
          <a:xfrm>
            <a:off x="1501589" y="4343400"/>
            <a:ext cx="6154831" cy="16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Rectangle 6">
            <a:extLst>
              <a:ext uri="{FF2B5EF4-FFF2-40B4-BE49-F238E27FC236}">
                <a16:creationId xmlns:a16="http://schemas.microsoft.com/office/drawing/2014/main" id="{0AAF5F83-68BF-4141-AF58-D1F6C7C3B0DC}"/>
              </a:ext>
            </a:extLst>
          </p:cNvPr>
          <p:cNvSpPr>
            <a:spLocks noChangeArrowheads="1"/>
          </p:cNvSpPr>
          <p:nvPr/>
        </p:nvSpPr>
        <p:spPr bwMode="auto">
          <a:xfrm>
            <a:off x="3270718" y="4730003"/>
            <a:ext cx="2617974" cy="52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21" tIns="45261" rIns="90521" bIns="45261">
            <a:spAutoFit/>
          </a:bodyP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spcBef>
                <a:spcPct val="50000"/>
              </a:spcBef>
            </a:pPr>
            <a:r>
              <a:rPr kumimoji="1" lang="en-US" altLang="en-US" sz="2824" b="1" baseline="0">
                <a:solidFill>
                  <a:schemeClr val="bg1"/>
                </a:solidFill>
                <a:latin typeface="Arial" panose="020B0604020202020204" pitchFamily="34" charset="0"/>
              </a:rPr>
              <a:t>Positive Rake</a:t>
            </a:r>
          </a:p>
        </p:txBody>
      </p:sp>
      <p:cxnSp>
        <p:nvCxnSpPr>
          <p:cNvPr id="6" name="Straight Connector 5">
            <a:extLst>
              <a:ext uri="{FF2B5EF4-FFF2-40B4-BE49-F238E27FC236}">
                <a16:creationId xmlns:a16="http://schemas.microsoft.com/office/drawing/2014/main" id="{D9AF10DD-416A-49CC-B0E7-5C703B53D72B}"/>
              </a:ext>
            </a:extLst>
          </p:cNvPr>
          <p:cNvCxnSpPr>
            <a:cxnSpLocks/>
          </p:cNvCxnSpPr>
          <p:nvPr/>
        </p:nvCxnSpPr>
        <p:spPr bwMode="auto">
          <a:xfrm>
            <a:off x="6387353" y="5807168"/>
            <a:ext cx="302559" cy="739588"/>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4FB7FFB7-7D5F-4596-AB7E-3D5E8C2E8EF8}"/>
              </a:ext>
            </a:extLst>
          </p:cNvPr>
          <p:cNvCxnSpPr>
            <a:cxnSpLocks/>
          </p:cNvCxnSpPr>
          <p:nvPr/>
        </p:nvCxnSpPr>
        <p:spPr bwMode="auto">
          <a:xfrm>
            <a:off x="6387353" y="4462462"/>
            <a:ext cx="0" cy="2084294"/>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id="{5EC84A7F-A067-4EDD-A080-95248AF506E8}"/>
              </a:ext>
            </a:extLst>
          </p:cNvPr>
          <p:cNvCxnSpPr>
            <a:cxnSpLocks/>
          </p:cNvCxnSpPr>
          <p:nvPr/>
        </p:nvCxnSpPr>
        <p:spPr bwMode="auto">
          <a:xfrm>
            <a:off x="6185647" y="6445903"/>
            <a:ext cx="201706" cy="0"/>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E1606F0C-139C-4EF3-A1D5-B818E0CF1053}"/>
              </a:ext>
            </a:extLst>
          </p:cNvPr>
          <p:cNvCxnSpPr>
            <a:cxnSpLocks/>
          </p:cNvCxnSpPr>
          <p:nvPr/>
        </p:nvCxnSpPr>
        <p:spPr bwMode="auto">
          <a:xfrm flipH="1">
            <a:off x="6696916" y="6359058"/>
            <a:ext cx="194702" cy="70037"/>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BB16CA16-1BC8-406B-BE7C-7EEFAE827A05}"/>
              </a:ext>
            </a:extLst>
          </p:cNvPr>
          <p:cNvCxnSpPr>
            <a:cxnSpLocks/>
          </p:cNvCxnSpPr>
          <p:nvPr/>
        </p:nvCxnSpPr>
        <p:spPr bwMode="auto">
          <a:xfrm>
            <a:off x="5647765" y="4462462"/>
            <a:ext cx="1479176"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CDFCB1E9-53AD-4392-B2CC-58BC7945719A}"/>
              </a:ext>
            </a:extLst>
          </p:cNvPr>
          <p:cNvCxnSpPr>
            <a:cxnSpLocks/>
          </p:cNvCxnSpPr>
          <p:nvPr/>
        </p:nvCxnSpPr>
        <p:spPr bwMode="auto">
          <a:xfrm>
            <a:off x="6387353" y="4730003"/>
            <a:ext cx="302559"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A2BCDF85-D371-4322-8AF5-5CBECCDEDDAC}"/>
              </a:ext>
            </a:extLst>
          </p:cNvPr>
          <p:cNvCxnSpPr>
            <a:cxnSpLocks/>
          </p:cNvCxnSpPr>
          <p:nvPr/>
        </p:nvCxnSpPr>
        <p:spPr bwMode="auto">
          <a:xfrm flipV="1">
            <a:off x="6689912" y="4462462"/>
            <a:ext cx="0" cy="267541"/>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69854E8B-4A3A-43D8-922D-A853E771C780}"/>
              </a:ext>
            </a:extLst>
          </p:cNvPr>
          <p:cNvPicPr>
            <a:picLocks noChangeAspect="1" noChangeArrowheads="1"/>
          </p:cNvPicPr>
          <p:nvPr/>
        </p:nvPicPr>
        <p:blipFill>
          <a:blip r:embed="rId3">
            <a:clrChange>
              <a:clrFrom>
                <a:srgbClr val="FFFDFC"/>
              </a:clrFrom>
              <a:clrTo>
                <a:srgbClr val="FFFDFC">
                  <a:alpha val="0"/>
                </a:srgbClr>
              </a:clrTo>
            </a:clrChange>
            <a:extLst>
              <a:ext uri="{28A0092B-C50C-407E-A947-70E740481C1C}">
                <a14:useLocalDpi xmlns:a14="http://schemas.microsoft.com/office/drawing/2010/main" val="0"/>
              </a:ext>
            </a:extLst>
          </a:blip>
          <a:srcRect t="19420" r="6168" b="20818"/>
          <a:stretch>
            <a:fillRect/>
          </a:stretch>
        </p:blipFill>
        <p:spPr bwMode="auto">
          <a:xfrm>
            <a:off x="419380" y="4145237"/>
            <a:ext cx="7901828" cy="2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Rectangle 3">
            <a:extLst>
              <a:ext uri="{FF2B5EF4-FFF2-40B4-BE49-F238E27FC236}">
                <a16:creationId xmlns:a16="http://schemas.microsoft.com/office/drawing/2014/main" id="{4DFF4DD2-5AA7-4B86-84F2-67385B73A217}"/>
              </a:ext>
            </a:extLst>
          </p:cNvPr>
          <p:cNvSpPr>
            <a:spLocks noGrp="1" noChangeArrowheads="1"/>
          </p:cNvSpPr>
          <p:nvPr>
            <p:ph type="body" sz="half" idx="1"/>
          </p:nvPr>
        </p:nvSpPr>
        <p:spPr bwMode="auto">
          <a:xfrm>
            <a:off x="501127" y="1657699"/>
            <a:ext cx="8269941" cy="4115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521" tIns="45261" rIns="90521" bIns="45261" numCol="1" rtlCol="0" anchor="t" anchorCtr="0" compatLnSpc="1">
            <a:prstTxWarp prst="textNoShape">
              <a:avLst/>
            </a:prstTxWarp>
            <a:normAutofit/>
          </a:bodyPr>
          <a:lstStyle/>
          <a:p>
            <a:pPr>
              <a:lnSpc>
                <a:spcPct val="90000"/>
              </a:lnSpc>
              <a:buFont typeface="Wingdings" panose="05000000000000000000" pitchFamily="2" charset="2"/>
              <a:buChar char="Ø"/>
            </a:pPr>
            <a:r>
              <a:rPr lang="en-US" altLang="en-US" sz="2400" dirty="0"/>
              <a:t>Elongated gullet</a:t>
            </a:r>
          </a:p>
          <a:p>
            <a:pPr>
              <a:lnSpc>
                <a:spcPct val="90000"/>
              </a:lnSpc>
              <a:buFont typeface="Wingdings" panose="05000000000000000000" pitchFamily="2" charset="2"/>
              <a:buChar char="Ø"/>
            </a:pPr>
            <a:r>
              <a:rPr lang="en-US" altLang="en-US" sz="2400" dirty="0"/>
              <a:t>10° positive rake</a:t>
            </a:r>
          </a:p>
          <a:p>
            <a:pPr>
              <a:lnSpc>
                <a:spcPct val="90000"/>
              </a:lnSpc>
              <a:buFont typeface="Wingdings" panose="05000000000000000000" pitchFamily="2" charset="2"/>
              <a:buChar char="Ø"/>
            </a:pPr>
            <a:r>
              <a:rPr lang="en-US" altLang="en-US" sz="2400" dirty="0"/>
              <a:t>Used for wood, aluminum and some metal cutting</a:t>
            </a:r>
          </a:p>
          <a:p>
            <a:pPr>
              <a:lnSpc>
                <a:spcPct val="90000"/>
              </a:lnSpc>
              <a:buFont typeface="Wingdings" panose="05000000000000000000" pitchFamily="2" charset="2"/>
              <a:buChar char="Ø"/>
            </a:pPr>
            <a:r>
              <a:rPr lang="en-US" altLang="en-US" sz="2400" dirty="0"/>
              <a:t>Ferrous and non-ferrous</a:t>
            </a:r>
          </a:p>
          <a:p>
            <a:pPr>
              <a:lnSpc>
                <a:spcPct val="90000"/>
              </a:lnSpc>
              <a:buFont typeface="Wingdings" panose="05000000000000000000" pitchFamily="2" charset="2"/>
              <a:buChar char="Ø"/>
            </a:pPr>
            <a:r>
              <a:rPr lang="en-US" altLang="en-US" sz="2400" dirty="0"/>
              <a:t>Straight Pitch</a:t>
            </a:r>
          </a:p>
        </p:txBody>
      </p:sp>
      <p:sp>
        <p:nvSpPr>
          <p:cNvPr id="14339" name="Rectangle 4">
            <a:extLst>
              <a:ext uri="{FF2B5EF4-FFF2-40B4-BE49-F238E27FC236}">
                <a16:creationId xmlns:a16="http://schemas.microsoft.com/office/drawing/2014/main" id="{8770779C-5066-43A8-B99C-BF9890DA96F4}"/>
              </a:ext>
            </a:extLst>
          </p:cNvPr>
          <p:cNvSpPr>
            <a:spLocks noChangeArrowheads="1"/>
          </p:cNvSpPr>
          <p:nvPr/>
        </p:nvSpPr>
        <p:spPr bwMode="auto">
          <a:xfrm>
            <a:off x="470647" y="470647"/>
            <a:ext cx="3899647" cy="100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3971" b="1" dirty="0">
                <a:solidFill>
                  <a:schemeClr val="bg1"/>
                </a:solidFill>
                <a:effectLst>
                  <a:outerShdw blurRad="38100" dist="38100" dir="2700000" algn="tl">
                    <a:srgbClr val="C0C0C0"/>
                  </a:outerShdw>
                </a:effectLst>
              </a:rPr>
              <a:t>Tooth Forms</a:t>
            </a:r>
            <a:r>
              <a:rPr lang="en-US" sz="2118" b="1" dirty="0">
                <a:solidFill>
                  <a:schemeClr val="bg1"/>
                </a:solidFill>
              </a:rPr>
              <a:t>     </a:t>
            </a:r>
            <a:r>
              <a:rPr lang="en-US" sz="2471" b="1" dirty="0">
                <a:solidFill>
                  <a:schemeClr val="bg1"/>
                </a:solidFill>
              </a:rPr>
              <a:t> </a:t>
            </a:r>
          </a:p>
        </p:txBody>
      </p:sp>
      <p:sp>
        <p:nvSpPr>
          <p:cNvPr id="23557" name="Rectangle 6">
            <a:extLst>
              <a:ext uri="{FF2B5EF4-FFF2-40B4-BE49-F238E27FC236}">
                <a16:creationId xmlns:a16="http://schemas.microsoft.com/office/drawing/2014/main" id="{CF90E6BA-FB20-42EE-8A6C-D27D549E17C8}"/>
              </a:ext>
            </a:extLst>
          </p:cNvPr>
          <p:cNvSpPr>
            <a:spLocks noChangeArrowheads="1"/>
          </p:cNvSpPr>
          <p:nvPr/>
        </p:nvSpPr>
        <p:spPr bwMode="auto">
          <a:xfrm>
            <a:off x="3680795" y="4724400"/>
            <a:ext cx="1910603" cy="63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21" tIns="45261" rIns="90521" bIns="45261">
            <a:spAutoFit/>
          </a:bodyP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a:spcBef>
                <a:spcPct val="50000"/>
              </a:spcBef>
            </a:pPr>
            <a:r>
              <a:rPr kumimoji="1" lang="en-US" altLang="en-US" sz="3530" b="1" baseline="0" dirty="0">
                <a:solidFill>
                  <a:schemeClr val="bg1"/>
                </a:solidFill>
                <a:latin typeface="Arial" panose="020B0604020202020204" pitchFamily="34" charset="0"/>
              </a:rPr>
              <a:t>Hook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D8B2C91A-2143-49CB-A95B-E8C00E25DB0F}"/>
              </a:ext>
            </a:extLst>
          </p:cNvPr>
          <p:cNvSpPr>
            <a:spLocks noGrp="1" noChangeArrowheads="1"/>
          </p:cNvSpPr>
          <p:nvPr>
            <p:ph idx="1"/>
          </p:nvPr>
        </p:nvSpPr>
        <p:spPr bwMode="auto">
          <a:xfrm>
            <a:off x="490929" y="1479176"/>
            <a:ext cx="7914154" cy="4525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521" tIns="45261" rIns="90521" bIns="45261" numCol="1" rtlCol="0" anchor="t" anchorCtr="0" compatLnSpc="1">
            <a:prstTxWarp prst="textNoShape">
              <a:avLst/>
            </a:prstTxWarp>
            <a:normAutofit/>
          </a:bodyPr>
          <a:lstStyle/>
          <a:p>
            <a:pPr>
              <a:buFont typeface="Wingdings" panose="05000000000000000000" pitchFamily="2" charset="2"/>
              <a:buChar char="Ø"/>
            </a:pPr>
            <a:r>
              <a:rPr lang="en-US" altLang="en-US" sz="2200" dirty="0"/>
              <a:t>Tooth points are constant height</a:t>
            </a:r>
          </a:p>
          <a:p>
            <a:pPr>
              <a:buFont typeface="Wingdings" panose="05000000000000000000" pitchFamily="2" charset="2"/>
              <a:buChar char="Ø"/>
            </a:pPr>
            <a:r>
              <a:rPr lang="en-US" altLang="en-US" sz="2200" dirty="0"/>
              <a:t>Gullet depth and tooth spacing varies</a:t>
            </a:r>
          </a:p>
          <a:p>
            <a:pPr>
              <a:buFont typeface="Wingdings" panose="05000000000000000000" pitchFamily="2" charset="2"/>
              <a:buChar char="Ø"/>
            </a:pPr>
            <a:r>
              <a:rPr lang="en-US" altLang="en-US" sz="2200" dirty="0"/>
              <a:t>There is a pattern of teeth that repeats along the blade</a:t>
            </a:r>
          </a:p>
          <a:p>
            <a:pPr>
              <a:buFont typeface="Wingdings" panose="05000000000000000000" pitchFamily="2" charset="2"/>
              <a:buChar char="Ø"/>
            </a:pPr>
            <a:r>
              <a:rPr lang="en-US" altLang="en-US" sz="2200" dirty="0"/>
              <a:t>Number of teeth in the pattern and pattern length varies depending on tooth size</a:t>
            </a:r>
          </a:p>
          <a:p>
            <a:pPr>
              <a:buFont typeface="Wingdings" panose="05000000000000000000" pitchFamily="2" charset="2"/>
              <a:buChar char="Ø"/>
            </a:pPr>
            <a:r>
              <a:rPr lang="en-US" altLang="en-US" sz="2200" dirty="0"/>
              <a:t>Tooth size consists of two numbers (e.g. 4/6, 8/12)</a:t>
            </a:r>
          </a:p>
          <a:p>
            <a:pPr>
              <a:buFont typeface="Wingdings" panose="05000000000000000000" pitchFamily="2" charset="2"/>
              <a:buChar char="Ø"/>
            </a:pPr>
            <a:endParaRPr lang="en-US" altLang="en-US" sz="2118" dirty="0">
              <a:latin typeface="Times New Roman" panose="02020603050405020304" pitchFamily="18" charset="0"/>
            </a:endParaRPr>
          </a:p>
        </p:txBody>
      </p:sp>
      <p:sp>
        <p:nvSpPr>
          <p:cNvPr id="14339" name="Rectangle 4">
            <a:extLst>
              <a:ext uri="{FF2B5EF4-FFF2-40B4-BE49-F238E27FC236}">
                <a16:creationId xmlns:a16="http://schemas.microsoft.com/office/drawing/2014/main" id="{51A5C562-55BE-47E5-921F-07DB0ECE1975}"/>
              </a:ext>
            </a:extLst>
          </p:cNvPr>
          <p:cNvSpPr>
            <a:spLocks noChangeArrowheads="1"/>
          </p:cNvSpPr>
          <p:nvPr/>
        </p:nvSpPr>
        <p:spPr bwMode="auto">
          <a:xfrm>
            <a:off x="470647" y="470647"/>
            <a:ext cx="7530353" cy="100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3971" b="1" dirty="0">
                <a:solidFill>
                  <a:schemeClr val="bg1"/>
                </a:solidFill>
                <a:effectLst>
                  <a:outerShdw blurRad="38100" dist="38100" dir="2700000" algn="tl">
                    <a:srgbClr val="C0C0C0"/>
                  </a:outerShdw>
                </a:effectLst>
              </a:rPr>
              <a:t>Variable Tooth (Variable Pitch) </a:t>
            </a:r>
            <a:r>
              <a:rPr lang="en-US" sz="2118" b="1" dirty="0">
                <a:solidFill>
                  <a:schemeClr val="bg1"/>
                </a:solidFill>
              </a:rPr>
              <a:t>     </a:t>
            </a:r>
            <a:r>
              <a:rPr lang="en-US" sz="2471" b="1" dirty="0">
                <a:solidFill>
                  <a:schemeClr val="bg1"/>
                </a:solidFill>
              </a:rPr>
              <a:t> </a:t>
            </a:r>
          </a:p>
        </p:txBody>
      </p:sp>
      <p:pic>
        <p:nvPicPr>
          <p:cNvPr id="25611" name="Picture 11">
            <a:extLst>
              <a:ext uri="{FF2B5EF4-FFF2-40B4-BE49-F238E27FC236}">
                <a16:creationId xmlns:a16="http://schemas.microsoft.com/office/drawing/2014/main" id="{692453A0-92E9-4CA3-A791-5E4CD29DF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721" r="1472" b="22571"/>
          <a:stretch>
            <a:fillRect/>
          </a:stretch>
        </p:blipFill>
        <p:spPr bwMode="auto">
          <a:xfrm>
            <a:off x="1643062" y="4038600"/>
            <a:ext cx="5857875" cy="246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5611"/>
                                        </p:tgtEl>
                                        <p:attrNameLst>
                                          <p:attrName>style.visibility</p:attrName>
                                        </p:attrNameLst>
                                      </p:cBhvr>
                                      <p:to>
                                        <p:strVal val="visible"/>
                                      </p:to>
                                    </p:set>
                                    <p:anim calcmode="lin" valueType="num">
                                      <p:cBhvr additive="base">
                                        <p:cTn id="7" dur="500" fill="hold"/>
                                        <p:tgtEl>
                                          <p:spTgt spid="25611"/>
                                        </p:tgtEl>
                                        <p:attrNameLst>
                                          <p:attrName>ppt_x</p:attrName>
                                        </p:attrNameLst>
                                      </p:cBhvr>
                                      <p:tavLst>
                                        <p:tav tm="0">
                                          <p:val>
                                            <p:strVal val="#ppt_x"/>
                                          </p:val>
                                        </p:tav>
                                        <p:tav tm="100000">
                                          <p:val>
                                            <p:strVal val="#ppt_x"/>
                                          </p:val>
                                        </p:tav>
                                      </p:tavLst>
                                    </p:anim>
                                    <p:anim calcmode="lin" valueType="num">
                                      <p:cBhvr additive="base">
                                        <p:cTn id="8" dur="500" fill="hold"/>
                                        <p:tgtEl>
                                          <p:spTgt spid="256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467">
                                            <p:txEl>
                                              <p:pRg st="4" end="4"/>
                                            </p:txEl>
                                          </p:spTgt>
                                        </p:tgtEl>
                                        <p:attrNameLst>
                                          <p:attrName>style.visibility</p:attrName>
                                        </p:attrNameLst>
                                      </p:cBhvr>
                                      <p:to>
                                        <p:strVal val="visible"/>
                                      </p:to>
                                    </p:set>
                                    <p:anim calcmode="lin" valueType="num">
                                      <p:cBhvr additive="base">
                                        <p:cTn id="13"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2467">
                                            <p:txEl>
                                              <p:pRg st="0" end="0"/>
                                            </p:txEl>
                                          </p:spTgt>
                                        </p:tgtEl>
                                        <p:attrNameLst>
                                          <p:attrName>style.visibility</p:attrName>
                                        </p:attrNameLst>
                                      </p:cBhvr>
                                      <p:to>
                                        <p:strVal val="visible"/>
                                      </p:to>
                                    </p:set>
                                    <p:anim calcmode="lin" valueType="num">
                                      <p:cBhvr additive="base">
                                        <p:cTn id="19"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2467">
                                            <p:txEl>
                                              <p:pRg st="1" end="1"/>
                                            </p:txEl>
                                          </p:spTgt>
                                        </p:tgtEl>
                                        <p:attrNameLst>
                                          <p:attrName>style.visibility</p:attrName>
                                        </p:attrNameLst>
                                      </p:cBhvr>
                                      <p:to>
                                        <p:strVal val="visible"/>
                                      </p:to>
                                    </p:set>
                                    <p:anim calcmode="lin" valueType="num">
                                      <p:cBhvr additive="base">
                                        <p:cTn id="25"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2467">
                                            <p:txEl>
                                              <p:pRg st="2" end="2"/>
                                            </p:txEl>
                                          </p:spTgt>
                                        </p:tgtEl>
                                        <p:attrNameLst>
                                          <p:attrName>style.visibility</p:attrName>
                                        </p:attrNameLst>
                                      </p:cBhvr>
                                      <p:to>
                                        <p:strVal val="visible"/>
                                      </p:to>
                                    </p:set>
                                    <p:anim calcmode="lin" valueType="num">
                                      <p:cBhvr additive="base">
                                        <p:cTn id="31"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2467">
                                            <p:txEl>
                                              <p:pRg st="3" end="3"/>
                                            </p:txEl>
                                          </p:spTgt>
                                        </p:tgtEl>
                                        <p:attrNameLst>
                                          <p:attrName>style.visibility</p:attrName>
                                        </p:attrNameLst>
                                      </p:cBhvr>
                                      <p:to>
                                        <p:strVal val="visible"/>
                                      </p:to>
                                    </p:set>
                                    <p:anim calcmode="lin" valueType="num">
                                      <p:cBhvr additive="base">
                                        <p:cTn id="37"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nd Saw Blade Basics - 2020" id="{8494C705-0818-4B5F-BEE7-3FA529B6013D}" vid="{C3ED93DC-65AD-418E-BF46-6C0F484789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Band Saw Blade Basics - 2020</Template>
  <TotalTime>2</TotalTime>
  <Words>1602</Words>
  <Application>Microsoft Office PowerPoint</Application>
  <PresentationFormat>On-screen Show (4:3)</PresentationFormat>
  <Paragraphs>152</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Bauhaus 93</vt:lpstr>
      <vt:lpstr>Calibri</vt:lpstr>
      <vt:lpstr>Myriad Pro</vt:lpstr>
      <vt:lpstr>Times New Roman</vt:lpstr>
      <vt:lpstr>Wingdings</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Burgess</dc:creator>
  <cp:lastModifiedBy>Kevin Burgess</cp:lastModifiedBy>
  <cp:revision>4</cp:revision>
  <cp:lastPrinted>2019-10-01T14:56:31Z</cp:lastPrinted>
  <dcterms:created xsi:type="dcterms:W3CDTF">2020-05-07T13:46:11Z</dcterms:created>
  <dcterms:modified xsi:type="dcterms:W3CDTF">2020-06-01T17:12:18Z</dcterms:modified>
</cp:coreProperties>
</file>