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media/media1.mp3" ContentType="audio/unknown"/>
  <Override PartName="/ppt/notesSlides/notesSlide2.xml" ContentType="application/vnd.openxmlformats-officedocument.presentationml.notesSlide+xml"/>
  <Override PartName="/ppt/media/media2.mp3" ContentType="audio/unknown"/>
  <Override PartName="/ppt/notesSlides/notesSlide3.xml" ContentType="application/vnd.openxmlformats-officedocument.presentationml.notesSlide+xml"/>
  <Override PartName="/ppt/media/image3.jpeg" ContentType="image/jpeg"/>
  <Override PartName="/ppt/media/media3.mp3" ContentType="audio/unknown"/>
  <Override PartName="/ppt/notesSlides/notesSlide4.xml" ContentType="application/vnd.openxmlformats-officedocument.presentationml.notesSlide+xml"/>
  <Override PartName="/ppt/media/media4.mp3" ContentType="audio/unknown"/>
  <Override PartName="/ppt/notesSlides/notesSlide5.xml" ContentType="application/vnd.openxmlformats-officedocument.presentationml.notesSlide+xml"/>
  <Override PartName="/ppt/media/media5.mp3" ContentType="audio/unknown"/>
  <Override PartName="/ppt/notesSlides/notesSlide6.xml" ContentType="application/vnd.openxmlformats-officedocument.presentationml.notesSlide+xml"/>
  <Override PartName="/ppt/media/media6.mp3" ContentType="audio/unknown"/>
  <Override PartName="/ppt/notesSlides/notesSlide7.xml" ContentType="application/vnd.openxmlformats-officedocument.presentationml.notesSlide+xml"/>
  <Override PartName="/ppt/media/media7.mp3" ContentType="audio/unknown"/>
  <Override PartName="/ppt/notesSlides/notesSlide8.xml" ContentType="application/vnd.openxmlformats-officedocument.presentationml.notesSlide+xml"/>
  <Override PartName="/ppt/media/media8.mp3" ContentType="audio/unknown"/>
  <Override PartName="/ppt/notesSlides/notesSlide9.xml" ContentType="application/vnd.openxmlformats-officedocument.presentationml.notesSlide+xml"/>
  <Override PartName="/ppt/media/media9.mp3" ContentType="audio/unknown"/>
  <Override PartName="/ppt/notesSlides/notesSlide10.xml" ContentType="application/vnd.openxmlformats-officedocument.presentationml.notesSlide+xml"/>
  <Override PartName="/ppt/media/image4.jpeg" ContentType="image/jpeg"/>
  <Override PartName="/ppt/media/media10.mp3" ContentType="audio/unknown"/>
  <Override PartName="/ppt/notesSlides/notesSlide11.xml" ContentType="application/vnd.openxmlformats-officedocument.presentationml.notesSlide+xml"/>
  <Override PartName="/ppt/media/media11.mp3" ContentType="audio/unknown"/>
  <Override PartName="/ppt/notesSlides/notesSlide12.xml" ContentType="application/vnd.openxmlformats-officedocument.presentationml.notesSlide+xml"/>
  <Override PartName="/ppt/media/image5.jpeg" ContentType="image/jpeg"/>
  <Override PartName="/ppt/media/media12.mp3" ContentType="audio/unknown"/>
  <Override PartName="/ppt/notesSlides/notesSlide13.xml" ContentType="application/vnd.openxmlformats-officedocument.presentationml.notesSlide+xml"/>
  <Override PartName="/ppt/media/media13.mp3" ContentType="audio/unknown"/>
  <Override PartName="/ppt/notesSlides/notesSlide14.xml" ContentType="application/vnd.openxmlformats-officedocument.presentationml.notesSlide+xml"/>
  <Override PartName="/ppt/media/image6.jpeg" ContentType="image/jpeg"/>
  <Override PartName="/ppt/media/media14.mp3" ContentType="audio/unknown"/>
  <Override PartName="/ppt/notesSlides/notesSlide15.xml" ContentType="application/vnd.openxmlformats-officedocument.presentationml.notesSlide+xml"/>
  <Override PartName="/ppt/media/media15.mp3" ContentType="audio/unknown"/>
  <Override PartName="/ppt/notesSlides/notesSlide16.xml" ContentType="application/vnd.openxmlformats-officedocument.presentationml.notesSlide+xml"/>
  <Override PartName="/ppt/media/media16.mp3" ContentType="audio/unknown"/>
  <Override PartName="/ppt/notesSlides/notesSlide17.xml" ContentType="application/vnd.openxmlformats-officedocument.presentationml.notesSlide+xml"/>
  <Override PartName="/ppt/media/media17.mp3" ContentType="audio/unknown"/>
  <Override PartName="/ppt/notesSlides/notesSlide18.xml" ContentType="application/vnd.openxmlformats-officedocument.presentationml.notesSlide+xml"/>
  <Override PartName="/ppt/media/media1.mov" ContentType="video/unknown"/>
  <Override PartName="/ppt/media/media18.mp3" ContentType="audio/unknown"/>
  <Override PartName="/ppt/notesSlides/notesSlide19.xml" ContentType="application/vnd.openxmlformats-officedocument.presentationml.notesSlide+xml"/>
  <Override PartName="/ppt/media/image7.jpeg" ContentType="image/jpeg"/>
  <Override PartName="/ppt/media/image8.jpeg" ContentType="image/jpeg"/>
  <Override PartName="/ppt/media/image9.jpeg" ContentType="image/jpeg"/>
  <Override PartName="/ppt/media/image10.jpeg" ContentType="image/jpeg"/>
  <Override PartName="/ppt/media/media19.mp3" ContentType="audio/unknown"/>
  <Override PartName="/ppt/notesSlides/notesSlide20.xml" ContentType="application/vnd.openxmlformats-officedocument.presentationml.notesSlide+xml"/>
  <Override PartName="/ppt/media/media20.mp3" ContentType="audio/unknown"/>
  <Override PartName="/ppt/notesSlides/notesSlide21.xml" ContentType="application/vnd.openxmlformats-officedocument.presentationml.notesSlide+xml"/>
  <Override PartName="/ppt/media/media21.mp3" ContentType="audio/unknown"/>
  <Override PartName="/ppt/notesSlides/notesSlide22.xml" ContentType="application/vnd.openxmlformats-officedocument.presentationml.notesSlide+xml"/>
  <Override PartName="/ppt/media/media22.mp3" ContentType="audio/unknown"/>
  <Override PartName="/ppt/notesSlides/notesSlide23.xml" ContentType="application/vnd.openxmlformats-officedocument.presentationml.notesSlide+xml"/>
  <Override PartName="/ppt/media/image11.jpeg" ContentType="image/jpeg"/>
  <Override PartName="/ppt/media/media23.mp3" ContentType="audio/unknown"/>
  <Override PartName="/ppt/notesSlides/notesSlide24.xml" ContentType="application/vnd.openxmlformats-officedocument.presentationml.notesSlide+xml"/>
  <Override PartName="/ppt/media/image12.jpeg" ContentType="image/jpeg"/>
  <Override PartName="/ppt/media/image13.jpeg" ContentType="image/jpeg"/>
  <Override PartName="/ppt/media/image14.jpeg" ContentType="image/jpeg"/>
  <Override PartName="/ppt/media/media24.mp3" ContentType="audio/unknown"/>
  <Override PartName="/ppt/notesSlides/notesSlide25.xml" ContentType="application/vnd.openxmlformats-officedocument.presentationml.notesSlide+xml"/>
  <Override PartName="/ppt/media/image15.jpeg" ContentType="image/jpeg"/>
  <Override PartName="/ppt/media/media25.mp3" ContentType="audio/unknown"/>
  <Override PartName="/ppt/notesSlides/notesSlide26.xml" ContentType="application/vnd.openxmlformats-officedocument.presentationml.notesSlide+xml"/>
  <Override PartName="/ppt/media/image16.jpeg" ContentType="image/jpeg"/>
  <Override PartName="/ppt/media/media26.mp3"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3757"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6880" algn="l" defTabSz="913757"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3757" algn="l" defTabSz="913757"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0639" algn="l" defTabSz="913757"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7516" algn="l" defTabSz="913757"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4397" algn="l" defTabSz="913757"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1274" algn="l" defTabSz="913757"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198155" algn="l" defTabSz="913757"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5033" algn="l" defTabSz="913757"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7" name="Shape 27"/>
          <p:cNvSpPr/>
          <p:nvPr>
            <p:ph type="sldImg"/>
          </p:nvPr>
        </p:nvSpPr>
        <p:spPr>
          <a:xfrm>
            <a:off x="1143000" y="685800"/>
            <a:ext cx="4572000" cy="3429000"/>
          </a:xfrm>
          <a:prstGeom prst="rect">
            <a:avLst/>
          </a:prstGeom>
        </p:spPr>
        <p:txBody>
          <a:bodyPr/>
          <a:lstStyle/>
          <a:p>
            <a:pPr/>
          </a:p>
        </p:txBody>
      </p:sp>
      <p:sp>
        <p:nvSpPr>
          <p:cNvPr id="28" name="Shape 2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913757" latinLnBrk="0">
      <a:defRPr sz="1200">
        <a:latin typeface="+mj-lt"/>
        <a:ea typeface="+mj-ea"/>
        <a:cs typeface="+mj-cs"/>
        <a:sym typeface="Calibri"/>
      </a:defRPr>
    </a:lvl1pPr>
    <a:lvl2pPr indent="228600" defTabSz="913757" latinLnBrk="0">
      <a:defRPr sz="1200">
        <a:latin typeface="+mj-lt"/>
        <a:ea typeface="+mj-ea"/>
        <a:cs typeface="+mj-cs"/>
        <a:sym typeface="Calibri"/>
      </a:defRPr>
    </a:lvl2pPr>
    <a:lvl3pPr indent="457200" defTabSz="913757" latinLnBrk="0">
      <a:defRPr sz="1200">
        <a:latin typeface="+mj-lt"/>
        <a:ea typeface="+mj-ea"/>
        <a:cs typeface="+mj-cs"/>
        <a:sym typeface="Calibri"/>
      </a:defRPr>
    </a:lvl3pPr>
    <a:lvl4pPr indent="685800" defTabSz="913757" latinLnBrk="0">
      <a:defRPr sz="1200">
        <a:latin typeface="+mj-lt"/>
        <a:ea typeface="+mj-ea"/>
        <a:cs typeface="+mj-cs"/>
        <a:sym typeface="Calibri"/>
      </a:defRPr>
    </a:lvl4pPr>
    <a:lvl5pPr indent="914400" defTabSz="913757" latinLnBrk="0">
      <a:defRPr sz="1200">
        <a:latin typeface="+mj-lt"/>
        <a:ea typeface="+mj-ea"/>
        <a:cs typeface="+mj-cs"/>
        <a:sym typeface="Calibri"/>
      </a:defRPr>
    </a:lvl5pPr>
    <a:lvl6pPr indent="1143000" defTabSz="913757" latinLnBrk="0">
      <a:defRPr sz="1200">
        <a:latin typeface="+mj-lt"/>
        <a:ea typeface="+mj-ea"/>
        <a:cs typeface="+mj-cs"/>
        <a:sym typeface="Calibri"/>
      </a:defRPr>
    </a:lvl6pPr>
    <a:lvl7pPr indent="1371600" defTabSz="913757" latinLnBrk="0">
      <a:defRPr sz="1200">
        <a:latin typeface="+mj-lt"/>
        <a:ea typeface="+mj-ea"/>
        <a:cs typeface="+mj-cs"/>
        <a:sym typeface="Calibri"/>
      </a:defRPr>
    </a:lvl7pPr>
    <a:lvl8pPr indent="1600200" defTabSz="913757" latinLnBrk="0">
      <a:defRPr sz="1200">
        <a:latin typeface="+mj-lt"/>
        <a:ea typeface="+mj-ea"/>
        <a:cs typeface="+mj-cs"/>
        <a:sym typeface="Calibri"/>
      </a:defRPr>
    </a:lvl8pPr>
    <a:lvl9pPr indent="1828800" defTabSz="913757"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 name="Shape 32"/>
          <p:cNvSpPr/>
          <p:nvPr>
            <p:ph type="sldImg"/>
          </p:nvPr>
        </p:nvSpPr>
        <p:spPr>
          <a:prstGeom prst="rect">
            <a:avLst/>
          </a:prstGeom>
        </p:spPr>
        <p:txBody>
          <a:bodyPr/>
          <a:lstStyle/>
          <a:p>
            <a:pPr/>
          </a:p>
        </p:txBody>
      </p:sp>
      <p:sp>
        <p:nvSpPr>
          <p:cNvPr id="33" name="Shape 33"/>
          <p:cNvSpPr/>
          <p:nvPr>
            <p:ph type="body" sz="quarter" idx="1"/>
          </p:nvPr>
        </p:nvSpPr>
        <p:spPr>
          <a:prstGeom prst="rect">
            <a:avLst/>
          </a:prstGeom>
        </p:spPr>
        <p:txBody>
          <a:bodyPr/>
          <a:lstStyle/>
          <a:p>
            <a:pPr/>
            <a:r>
              <a:t>Welcome to Hole Cutting and Boring Tool training from The M. K. Morse Company.  This program is designed to arm you with general information about hole boring tools.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r>
              <a:t>Bi-metal hole saws are constructed from composite material consisting of high speed steel and backer steel.  The teeth are cut into the high speed steel which is hardened to provide an exceptional combination of toughness and wear resistance.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Bi-metal hole saws are extremely versatile.  The high speed steel teeth are resistant to heat and wear, making them the best choice for a wide range of applications including both ferrous and non-ferrous metal applications.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Carbide tipped hole saws are also constructed of a steel backer but with carbide tips.  Other than tip welding and grinding, the manufacturing process is very similar to that of bi-metal hole saws.</a:t>
            </a:r>
          </a:p>
          <a:p>
            <a:pPr/>
            <a:r>
              <a:t> </a:t>
            </a:r>
          </a:p>
          <a:p>
            <a:pPr/>
            <a: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Carbide tips are extremely hard and wear resistant.  This makes these hole saws ideal for cutting fiberglass, and other highly abrasive materials.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Grit edged hole saws are constructed similarly to bi-metal and carbide tipped hole saws, but the cutting edge is much different.  The grit edge consisting of tungsten carbide or diamond grit grinds through the workpiece rather than cutting like a saw tooth.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Tungsten carbide grit hole saws are the best choice for materials that are too thin, too hard, or too abrasive to be cut with bi-metal or carbide tipped hole saws.  However, these saws are not for aluminum or stainless steel.  </a:t>
            </a:r>
          </a:p>
          <a:p>
            <a:pPr/>
            <a:r>
              <a:t>Diamond grit hole saws are great for cutting ceramic tile, granite and other very hard materials.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a:p>
        </p:txBody>
      </p:sp>
      <p:sp>
        <p:nvSpPr>
          <p:cNvPr id="353" name="Shape 353"/>
          <p:cNvSpPr/>
          <p:nvPr>
            <p:ph type="body" sz="quarter" idx="1"/>
          </p:nvPr>
        </p:nvSpPr>
        <p:spPr>
          <a:prstGeom prst="rect">
            <a:avLst/>
          </a:prstGeom>
        </p:spPr>
        <p:txBody>
          <a:bodyPr/>
          <a:lstStyle/>
          <a:p>
            <a:pPr/>
            <a:r>
              <a:t>All of these hole saws would be useless without arbors to drive them.  </a:t>
            </a:r>
          </a:p>
          <a:p>
            <a:pPr/>
          </a:p>
          <a:p>
            <a:pPr/>
            <a:r>
              <a:t>Key features of an arbor include the shank, drive pins, threads, and pilot drill.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r>
              <a:t>Thread drive arbors, as the name indicates, transmit the torque of the drill to the hole saw through a threaded interface with the cap.  These arbors are typically used for hole saws that are 1 ¼ inch or smaller.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Pin drive arbors utilize drive pins to transmit the torque to the hole saw.  These are typically used for hole saws that are 1 3/8 inch or larger diameter.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r>
              <a:t>If the hole saw must pass through the hole when cutting, arbor pass through becomes important.  Be sure to use an arbor that is not larger than the diameter of the holesaw.</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 name="Shape 38"/>
          <p:cNvSpPr/>
          <p:nvPr>
            <p:ph type="sldImg"/>
          </p:nvPr>
        </p:nvSpPr>
        <p:spPr>
          <a:prstGeom prst="rect">
            <a:avLst/>
          </a:prstGeom>
        </p:spPr>
        <p:txBody>
          <a:bodyPr/>
          <a:lstStyle/>
          <a:p>
            <a:pPr/>
          </a:p>
        </p:txBody>
      </p:sp>
      <p:sp>
        <p:nvSpPr>
          <p:cNvPr id="39" name="Shape 39"/>
          <p:cNvSpPr/>
          <p:nvPr>
            <p:ph type="body" sz="quarter" idx="1"/>
          </p:nvPr>
        </p:nvSpPr>
        <p:spPr>
          <a:prstGeom prst="rect">
            <a:avLst/>
          </a:prstGeom>
        </p:spPr>
        <p:txBody>
          <a:bodyPr/>
          <a:lstStyle/>
          <a:p>
            <a:pPr/>
            <a:r>
              <a:t>This training session will begin by covering the four types of hole saws and their benefits.  It will then move on to hole cutters and other boring tools.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hape 405"/>
          <p:cNvSpPr/>
          <p:nvPr>
            <p:ph type="sldImg"/>
          </p:nvPr>
        </p:nvSpPr>
        <p:spPr>
          <a:prstGeom prst="rect">
            <a:avLst/>
          </a:prstGeom>
        </p:spPr>
        <p:txBody>
          <a:bodyPr/>
          <a:lstStyle/>
          <a:p>
            <a:pPr/>
          </a:p>
        </p:txBody>
      </p:sp>
      <p:sp>
        <p:nvSpPr>
          <p:cNvPr id="406" name="Shape 406"/>
          <p:cNvSpPr/>
          <p:nvPr>
            <p:ph type="body" sz="quarter" idx="1"/>
          </p:nvPr>
        </p:nvSpPr>
        <p:spPr>
          <a:prstGeom prst="rect">
            <a:avLst/>
          </a:prstGeom>
        </p:spPr>
        <p:txBody>
          <a:bodyPr/>
          <a:lstStyle/>
          <a:p>
            <a:pPr/>
            <a:r>
              <a:t>We recently improved our hole saw arbors to use a larger set screw.  This set screw provides better holding power and can be tightened using a standard 1/8 inch hex wrench.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We also offer a quick-release arbor system for users that change hole saw sizes frequently.  The kit contains adaptors that fit onto multiple hole saws allowing the user to quickly change sizes.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p>
            <a:pPr/>
            <a:r>
              <a:t>Here are five pro tips that will ensure the hole saws deliver optimal performance.</a:t>
            </a:r>
          </a:p>
          <a:p>
            <a:pPr/>
            <a:r>
              <a:t>Follow the recommended speed chart for the material being cut.  All workpiece materials have an optimum machining speed.  Cutting at that speed will maximize the performance of the tool.</a:t>
            </a:r>
          </a:p>
          <a:p>
            <a:pPr/>
            <a:r>
              <a:t>Use lubricants whenever possible.  Although these tools can be used dry, lubricants will allow them to cut much faster and last longer.</a:t>
            </a:r>
          </a:p>
          <a:p>
            <a:pPr/>
            <a:r>
              <a:t>The pilot drill should extend beyond the cutting edge by at least 1/8 inch.</a:t>
            </a:r>
          </a:p>
          <a:p>
            <a:pPr/>
            <a:r>
              <a:t>Remove the hole saw and drill the pilot hole first.  This will prevent the teeth from slamming into the workpiece when the pilot drill exits the back side of the material.</a:t>
            </a:r>
          </a:p>
          <a:p>
            <a:pPr/>
            <a:r>
              <a:t>Don’t allow the arbor to bottom out in the drill chuck.</a:t>
            </a:r>
          </a:p>
          <a:p>
            <a:pPr/>
            <a:r>
              <a:t> </a:t>
            </a:r>
          </a:p>
          <a:p>
            <a:pPr/>
            <a: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Shape 446"/>
          <p:cNvSpPr/>
          <p:nvPr>
            <p:ph type="sldImg"/>
          </p:nvPr>
        </p:nvSpPr>
        <p:spPr>
          <a:prstGeom prst="rect">
            <a:avLst/>
          </a:prstGeom>
        </p:spPr>
        <p:txBody>
          <a:bodyPr/>
          <a:lstStyle/>
          <a:p>
            <a:pPr/>
          </a:p>
        </p:txBody>
      </p:sp>
      <p:sp>
        <p:nvSpPr>
          <p:cNvPr id="447" name="Shape 447"/>
          <p:cNvSpPr/>
          <p:nvPr>
            <p:ph type="body" sz="quarter" idx="1"/>
          </p:nvPr>
        </p:nvSpPr>
        <p:spPr>
          <a:prstGeom prst="rect">
            <a:avLst/>
          </a:prstGeom>
        </p:spPr>
        <p:txBody>
          <a:bodyPr/>
          <a:lstStyle/>
          <a:p>
            <a:pPr/>
            <a:r>
              <a:t>Morse offers a full range of carbide tipped hole cutters that make quick, clean and precise cuts in a wide range of materials.  These hole cutters are available in shallow or deep configurations.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r>
              <a:t>Morse also sells spade bits, auger bits and step drills for other hole boring applications.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t>Step drills are drills with steps of different diameters that are used to drill holes in thin materials.  Simply drill until the needed diameter or step is reached.</a:t>
            </a:r>
          </a:p>
          <a:p>
            <a:pPr/>
          </a:p>
          <a:p>
            <a:pPr/>
            <a:r>
              <a:t>Two tech tips for step drills are:</a:t>
            </a:r>
          </a:p>
          <a:p>
            <a:pPr marL="171450" indent="-171450">
              <a:buSzPct val="100000"/>
              <a:buFont typeface="Arial"/>
              <a:buChar char="•"/>
            </a:pPr>
            <a:r>
              <a:t>Drill a small pilot hole in the workpiece before starting the cut.  This will provide better positioning, faster cutting, an prolong the life of the step drill.</a:t>
            </a:r>
          </a:p>
          <a:p>
            <a:pPr marL="171450" indent="-171450">
              <a:buSzPct val="100000"/>
              <a:buFont typeface="Arial"/>
              <a:buChar char="•"/>
            </a:pPr>
            <a:r>
              <a:t>The steps can be resharpened once by any well-equipped saw or tool shop.</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hape 484"/>
          <p:cNvSpPr/>
          <p:nvPr>
            <p:ph type="sldImg"/>
          </p:nvPr>
        </p:nvSpPr>
        <p:spPr>
          <a:prstGeom prst="rect">
            <a:avLst/>
          </a:prstGeom>
        </p:spPr>
        <p:txBody>
          <a:bodyPr/>
          <a:lstStyle/>
          <a:p>
            <a:pPr/>
          </a:p>
        </p:txBody>
      </p:sp>
      <p:sp>
        <p:nvSpPr>
          <p:cNvPr id="485" name="Shape 485"/>
          <p:cNvSpPr/>
          <p:nvPr>
            <p:ph type="body" sz="quarter" idx="1"/>
          </p:nvPr>
        </p:nvSpPr>
        <p:spPr>
          <a:prstGeom prst="rect">
            <a:avLst/>
          </a:prstGeom>
        </p:spPr>
        <p:txBody>
          <a:bodyPr/>
          <a:lstStyle/>
          <a:p>
            <a:pPr/>
            <a:r>
              <a:t>Thank you for your time today.  We hope this training improved your knowledge of hole cutting and boring tools.</a:t>
            </a:r>
          </a:p>
          <a:p>
            <a:pPr/>
          </a:p>
          <a:p>
            <a:pPr/>
            <a:r>
              <a:t>If you have any questions or would like further information, please give us a call at 330-453-8187.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 name="Shape 64"/>
          <p:cNvSpPr/>
          <p:nvPr>
            <p:ph type="sldImg"/>
          </p:nvPr>
        </p:nvSpPr>
        <p:spPr>
          <a:prstGeom prst="rect">
            <a:avLst/>
          </a:prstGeom>
        </p:spPr>
        <p:txBody>
          <a:bodyPr/>
          <a:lstStyle/>
          <a:p>
            <a:pPr/>
          </a:p>
        </p:txBody>
      </p:sp>
      <p:sp>
        <p:nvSpPr>
          <p:cNvPr id="65" name="Shape 65"/>
          <p:cNvSpPr/>
          <p:nvPr>
            <p:ph type="body" sz="quarter" idx="1"/>
          </p:nvPr>
        </p:nvSpPr>
        <p:spPr>
          <a:prstGeom prst="rect">
            <a:avLst/>
          </a:prstGeom>
        </p:spPr>
        <p:txBody>
          <a:bodyPr/>
          <a:lstStyle/>
          <a:p>
            <a:pPr marL="171450" indent="-171450">
              <a:buSzPct val="100000"/>
              <a:buFont typeface="Arial"/>
              <a:buChar char="•"/>
            </a:pPr>
            <a:r>
              <a:t>Bi-metal hole saws are very versatile tools that can cut holes in a variety of materials from woods, to plastics, mild steels and even stainless steel.  </a:t>
            </a:r>
          </a:p>
          <a:p>
            <a:pPr marL="171450" indent="-171450">
              <a:buSzPct val="100000"/>
              <a:buFont typeface="Arial"/>
              <a:buChar char="•"/>
            </a:pPr>
            <a:r>
              <a:t>Carbide tipped holes saws are well-suited for cutting highly abrasive materials like fiberglass and composites.</a:t>
            </a:r>
          </a:p>
          <a:p>
            <a:pPr marL="171450" indent="-171450">
              <a:buSzPct val="100000"/>
              <a:buFont typeface="Arial"/>
              <a:buChar char="•"/>
            </a:pPr>
            <a:r>
              <a:t>Carbide and Diamond Grit edged hole saws are optimized for cutting stone, ceramics and even glass.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Shape 94"/>
          <p:cNvSpPr/>
          <p:nvPr>
            <p:ph type="sldImg"/>
          </p:nvPr>
        </p:nvSpPr>
        <p:spPr>
          <a:prstGeom prst="rect">
            <a:avLst/>
          </a:prstGeom>
        </p:spPr>
        <p:txBody>
          <a:bodyPr/>
          <a:lstStyle/>
          <a:p>
            <a:pPr/>
          </a:p>
        </p:txBody>
      </p:sp>
      <p:sp>
        <p:nvSpPr>
          <p:cNvPr id="95" name="Shape 95"/>
          <p:cNvSpPr/>
          <p:nvPr>
            <p:ph type="body" sz="quarter" idx="1"/>
          </p:nvPr>
        </p:nvSpPr>
        <p:spPr>
          <a:prstGeom prst="rect">
            <a:avLst/>
          </a:prstGeom>
        </p:spPr>
        <p:txBody>
          <a:bodyPr/>
          <a:lstStyle/>
          <a:p>
            <a:pPr/>
            <a:r>
              <a:t>The majority of hole saws have several features in common.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a:p>
        </p:txBody>
      </p:sp>
      <p:sp>
        <p:nvSpPr>
          <p:cNvPr id="120" name="Shape 120"/>
          <p:cNvSpPr/>
          <p:nvPr>
            <p:ph type="body" sz="quarter" idx="1"/>
          </p:nvPr>
        </p:nvSpPr>
        <p:spPr>
          <a:prstGeom prst="rect">
            <a:avLst/>
          </a:prstGeom>
        </p:spPr>
        <p:txBody>
          <a:bodyPr/>
          <a:lstStyle/>
          <a:p>
            <a:pPr/>
            <a:r>
              <a:t>The most important feature is the cutting edge. This is the edge that penetrates the workpiece and cuts the hole.  Depending on the application, the cutting edge might be made of high speed steel, carbide, carbide grit or diamond grit.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The body of the hole saw supports the cutting edge.  The body must be precisely formed because it supports the precision cutting edge.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p>
            <a:pPr/>
            <a:r>
              <a:t>The knockout slots in the body of the hole saw allow the user to remove the slug from the hole saw after the hole is cut.  The custom designed slot in the Morse hole saw is especially useful for removing slugs of any thickness.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The cap of the holesaw is welded to the body and forms the diameter of the hole saw.</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An arbor attaches to the threaded arbor hole in the cap.  The drill drives this arbor and the torque of the drill is transmitted to the hole saw though the drive pin holes.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9" name="Title Text"/>
          <p:cNvSpPr txBox="1"/>
          <p:nvPr>
            <p:ph type="title"/>
          </p:nvPr>
        </p:nvSpPr>
        <p:spPr>
          <a:xfrm>
            <a:off x="457488" y="274543"/>
            <a:ext cx="8229025" cy="1143001"/>
          </a:xfrm>
          <a:prstGeom prst="rect">
            <a:avLst/>
          </a:prstGeom>
        </p:spPr>
        <p:txBody>
          <a:bodyPr lIns="41028" tIns="41028" rIns="41028" bIns="41028">
            <a:normAutofit fontScale="100000" lnSpcReduction="0"/>
          </a:bodyPr>
          <a:lstStyle>
            <a:lvl1pPr>
              <a:defRPr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Title Text</a:t>
            </a:r>
          </a:p>
        </p:txBody>
      </p:sp>
      <p:sp>
        <p:nvSpPr>
          <p:cNvPr id="20" name="Body Level One…"/>
          <p:cNvSpPr txBox="1"/>
          <p:nvPr>
            <p:ph type="body" idx="1"/>
          </p:nvPr>
        </p:nvSpPr>
        <p:spPr>
          <a:xfrm>
            <a:off x="457488" y="1599639"/>
            <a:ext cx="8229025" cy="4527177"/>
          </a:xfrm>
          <a:prstGeom prst="rect">
            <a:avLst/>
          </a:prstGeom>
        </p:spPr>
        <p:txBody>
          <a:bodyPr lIns="41028" tIns="41028" rIns="41028" bIns="41028"/>
          <a:lstStyle/>
          <a:p>
            <a:pPr/>
            <a:r>
              <a:t>Body Level One</a:t>
            </a:r>
          </a:p>
          <a:p>
            <a:pPr lvl="1"/>
            <a:r>
              <a:t>Body Level Two</a:t>
            </a:r>
          </a:p>
          <a:p>
            <a:pPr lvl="2"/>
            <a:r>
              <a:t>Body Level Three</a:t>
            </a:r>
          </a:p>
          <a:p>
            <a:pPr lvl="3"/>
            <a:r>
              <a:t>Body Level Four</a:t>
            </a:r>
          </a:p>
          <a:p>
            <a:pPr lvl="4"/>
            <a:r>
              <a:t>Body Level Five</a:t>
            </a:r>
          </a:p>
        </p:txBody>
      </p:sp>
      <p:sp>
        <p:nvSpPr>
          <p:cNvPr id="21" name="Slide Number"/>
          <p:cNvSpPr txBox="1"/>
          <p:nvPr>
            <p:ph type="sldNum" sz="quarter" idx="2"/>
          </p:nvPr>
        </p:nvSpPr>
        <p:spPr>
          <a:xfrm>
            <a:off x="4419600" y="617220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Date Placeholder 3"/>
          <p:cNvSpPr txBox="1"/>
          <p:nvPr/>
        </p:nvSpPr>
        <p:spPr>
          <a:xfrm>
            <a:off x="768683" y="6410993"/>
            <a:ext cx="1049423"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800">
                <a:solidFill>
                  <a:srgbClr val="888888"/>
                </a:solidFill>
                <a:latin typeface="Arial"/>
                <a:ea typeface="Arial"/>
                <a:cs typeface="Arial"/>
                <a:sym typeface="Arial"/>
              </a:defRPr>
            </a:lvl1pPr>
          </a:lstStyle>
          <a:p>
            <a:pPr/>
            <a:r>
              <a:t>8/24/2020</a:t>
            </a:r>
          </a:p>
        </p:txBody>
      </p:sp>
      <p:sp>
        <p:nvSpPr>
          <p:cNvPr id="3" name="Slide Number"/>
          <p:cNvSpPr txBox="1"/>
          <p:nvPr>
            <p:ph type="sldNum" sz="quarter" idx="2"/>
          </p:nvPr>
        </p:nvSpPr>
        <p:spPr>
          <a:xfrm>
            <a:off x="8328526" y="6410993"/>
            <a:ext cx="127001" cy="127001"/>
          </a:xfrm>
          <a:prstGeom prst="rect">
            <a:avLst/>
          </a:prstGeom>
          <a:ln w="12700">
            <a:miter lim="400000"/>
          </a:ln>
        </p:spPr>
        <p:txBody>
          <a:bodyPr wrap="none" lIns="0" tIns="0" rIns="0" bIns="0" anchor="ctr">
            <a:spAutoFit/>
          </a:bodyPr>
          <a:lstStyle>
            <a:lvl1pPr algn="r">
              <a:defRPr sz="800">
                <a:latin typeface="Arial"/>
                <a:ea typeface="Arial"/>
                <a:cs typeface="Arial"/>
                <a:sym typeface="Arial"/>
              </a:defRPr>
            </a:lvl1pPr>
          </a:lstStyle>
          <a:p>
            <a:pPr/>
            <a:fld id="{86CB4B4D-7CA3-9044-876B-883B54F8677D}" type="slidenum"/>
          </a:p>
        </p:txBody>
      </p:sp>
      <p:sp>
        <p:nvSpPr>
          <p:cNvPr id="4" name="Title Text"/>
          <p:cNvSpPr txBox="1"/>
          <p:nvPr>
            <p:ph type="title"/>
          </p:nvPr>
        </p:nvSpPr>
        <p:spPr>
          <a:xfrm>
            <a:off x="457200" y="92074"/>
            <a:ext cx="8229600" cy="1508127"/>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5"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Lst>
  <p:transition xmlns:p14="http://schemas.microsoft.com/office/powerpoint/2010/main" spd="med" advClick="1"/>
  <p:txStyles>
    <p:titleStyle>
      <a:lvl1pPr marL="0" marR="0" indent="0" algn="l" defTabSz="457200" rtl="0" latinLnBrk="0">
        <a:lnSpc>
          <a:spcPct val="100000"/>
        </a:lnSpc>
        <a:spcBef>
          <a:spcPts val="0"/>
        </a:spcBef>
        <a:spcAft>
          <a:spcPts val="0"/>
        </a:spcAft>
        <a:buClrTx/>
        <a:buSzTx/>
        <a:buFontTx/>
        <a:buNone/>
        <a:tabLst/>
        <a:defRPr b="1" baseline="0" cap="all" i="0" spc="0" strike="noStrike" sz="2400" u="none">
          <a:solidFill>
            <a:srgbClr val="000000"/>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b="1" baseline="0" cap="all" i="0" spc="0" strike="noStrike" sz="2400" u="none">
          <a:solidFill>
            <a:srgbClr val="000000"/>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b="1" baseline="0" cap="all" i="0" spc="0" strike="noStrike" sz="2400" u="none">
          <a:solidFill>
            <a:srgbClr val="000000"/>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b="1" baseline="0" cap="all" i="0" spc="0" strike="noStrike" sz="2400" u="none">
          <a:solidFill>
            <a:srgbClr val="000000"/>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b="1" baseline="0" cap="all" i="0" spc="0" strike="noStrike" sz="2400" u="none">
          <a:solidFill>
            <a:srgbClr val="000000"/>
          </a:solidFill>
          <a:uFillTx/>
          <a:latin typeface="Arial"/>
          <a:ea typeface="Arial"/>
          <a:cs typeface="Arial"/>
          <a:sym typeface="Arial"/>
        </a:defRPr>
      </a:lvl5pPr>
      <a:lvl6pPr marL="0" marR="0" indent="0" algn="l" defTabSz="457200" rtl="0" latinLnBrk="0">
        <a:lnSpc>
          <a:spcPct val="100000"/>
        </a:lnSpc>
        <a:spcBef>
          <a:spcPts val="0"/>
        </a:spcBef>
        <a:spcAft>
          <a:spcPts val="0"/>
        </a:spcAft>
        <a:buClrTx/>
        <a:buSzTx/>
        <a:buFontTx/>
        <a:buNone/>
        <a:tabLst/>
        <a:defRPr b="1" baseline="0" cap="all" i="0" spc="0" strike="noStrike" sz="2400" u="none">
          <a:solidFill>
            <a:srgbClr val="000000"/>
          </a:solidFill>
          <a:uFillTx/>
          <a:latin typeface="Arial"/>
          <a:ea typeface="Arial"/>
          <a:cs typeface="Arial"/>
          <a:sym typeface="Arial"/>
        </a:defRPr>
      </a:lvl6pPr>
      <a:lvl7pPr marL="0" marR="0" indent="0" algn="l" defTabSz="457200" rtl="0" latinLnBrk="0">
        <a:lnSpc>
          <a:spcPct val="100000"/>
        </a:lnSpc>
        <a:spcBef>
          <a:spcPts val="0"/>
        </a:spcBef>
        <a:spcAft>
          <a:spcPts val="0"/>
        </a:spcAft>
        <a:buClrTx/>
        <a:buSzTx/>
        <a:buFontTx/>
        <a:buNone/>
        <a:tabLst/>
        <a:defRPr b="1" baseline="0" cap="all" i="0" spc="0" strike="noStrike" sz="2400" u="none">
          <a:solidFill>
            <a:srgbClr val="000000"/>
          </a:solidFill>
          <a:uFillTx/>
          <a:latin typeface="Arial"/>
          <a:ea typeface="Arial"/>
          <a:cs typeface="Arial"/>
          <a:sym typeface="Arial"/>
        </a:defRPr>
      </a:lvl7pPr>
      <a:lvl8pPr marL="0" marR="0" indent="0" algn="l" defTabSz="457200" rtl="0" latinLnBrk="0">
        <a:lnSpc>
          <a:spcPct val="100000"/>
        </a:lnSpc>
        <a:spcBef>
          <a:spcPts val="0"/>
        </a:spcBef>
        <a:spcAft>
          <a:spcPts val="0"/>
        </a:spcAft>
        <a:buClrTx/>
        <a:buSzTx/>
        <a:buFontTx/>
        <a:buNone/>
        <a:tabLst/>
        <a:defRPr b="1" baseline="0" cap="all" i="0" spc="0" strike="noStrike" sz="2400" u="none">
          <a:solidFill>
            <a:srgbClr val="000000"/>
          </a:solidFill>
          <a:uFillTx/>
          <a:latin typeface="Arial"/>
          <a:ea typeface="Arial"/>
          <a:cs typeface="Arial"/>
          <a:sym typeface="Arial"/>
        </a:defRPr>
      </a:lvl8pPr>
      <a:lvl9pPr marL="0" marR="0" indent="0" algn="l" defTabSz="457200" rtl="0" latinLnBrk="0">
        <a:lnSpc>
          <a:spcPct val="100000"/>
        </a:lnSpc>
        <a:spcBef>
          <a:spcPts val="0"/>
        </a:spcBef>
        <a:spcAft>
          <a:spcPts val="0"/>
        </a:spcAft>
        <a:buClrTx/>
        <a:buSzTx/>
        <a:buFontTx/>
        <a:buNone/>
        <a:tabLst/>
        <a:defRPr b="1" baseline="0" cap="all" i="0" spc="0" strike="noStrike" sz="2400" u="none">
          <a:solidFill>
            <a:srgbClr val="000000"/>
          </a:solidFill>
          <a:uFillTx/>
          <a:latin typeface="Arial"/>
          <a:ea typeface="Arial"/>
          <a:cs typeface="Arial"/>
          <a:sym typeface="Arial"/>
        </a:defRPr>
      </a:lvl9pPr>
    </p:titleStyle>
    <p:bodyStyle>
      <a:lvl1pPr marL="342900" marR="0" indent="-342900" algn="l" defTabSz="457200" rtl="0" latinLnBrk="0">
        <a:lnSpc>
          <a:spcPct val="100000"/>
        </a:lnSpc>
        <a:spcBef>
          <a:spcPts val="400"/>
        </a:spcBef>
        <a:spcAft>
          <a:spcPts val="0"/>
        </a:spcAft>
        <a:buClrTx/>
        <a:buSzPct val="100000"/>
        <a:buFont typeface="Arial"/>
        <a:buChar char="•"/>
        <a:tabLst/>
        <a:defRPr b="0" baseline="0" cap="none" i="0" spc="0" strike="noStrike" sz="1800" u="none">
          <a:solidFill>
            <a:srgbClr val="000000"/>
          </a:solidFill>
          <a:uFillTx/>
          <a:latin typeface="Arial"/>
          <a:ea typeface="Arial"/>
          <a:cs typeface="Arial"/>
          <a:sym typeface="Arial"/>
        </a:defRPr>
      </a:lvl1pPr>
      <a:lvl2pPr marL="778668" marR="0" indent="-321468" algn="l" defTabSz="457200" rtl="0" latinLnBrk="0">
        <a:lnSpc>
          <a:spcPct val="100000"/>
        </a:lnSpc>
        <a:spcBef>
          <a:spcPts val="400"/>
        </a:spcBef>
        <a:spcAft>
          <a:spcPts val="0"/>
        </a:spcAft>
        <a:buClrTx/>
        <a:buSzPct val="100000"/>
        <a:buFont typeface="Arial"/>
        <a:buChar char="–"/>
        <a:tabLst/>
        <a:defRPr b="0" baseline="0" cap="none" i="0" spc="0" strike="noStrike" sz="1800" u="none">
          <a:solidFill>
            <a:srgbClr val="000000"/>
          </a:solidFill>
          <a:uFillTx/>
          <a:latin typeface="Arial"/>
          <a:ea typeface="Arial"/>
          <a:cs typeface="Arial"/>
          <a:sym typeface="Arial"/>
        </a:defRPr>
      </a:lvl2pPr>
      <a:lvl3pPr marL="1208314" marR="0" indent="-293914" algn="l" defTabSz="457200" rtl="0" latinLnBrk="0">
        <a:lnSpc>
          <a:spcPct val="100000"/>
        </a:lnSpc>
        <a:spcBef>
          <a:spcPts val="400"/>
        </a:spcBef>
        <a:spcAft>
          <a:spcPts val="0"/>
        </a:spcAft>
        <a:buClrTx/>
        <a:buSzPct val="100000"/>
        <a:buFont typeface="Arial"/>
        <a:buChar char="•"/>
        <a:tabLst/>
        <a:defRPr b="0" baseline="0" cap="none" i="0" spc="0" strike="noStrike" sz="1800" u="none">
          <a:solidFill>
            <a:srgbClr val="000000"/>
          </a:solidFill>
          <a:uFillTx/>
          <a:latin typeface="Arial"/>
          <a:ea typeface="Arial"/>
          <a:cs typeface="Arial"/>
          <a:sym typeface="Arial"/>
        </a:defRPr>
      </a:lvl3pPr>
      <a:lvl4pPr marL="1714500" marR="0" indent="-342900" algn="l" defTabSz="457200" rtl="0" latinLnBrk="0">
        <a:lnSpc>
          <a:spcPct val="100000"/>
        </a:lnSpc>
        <a:spcBef>
          <a:spcPts val="400"/>
        </a:spcBef>
        <a:spcAft>
          <a:spcPts val="0"/>
        </a:spcAft>
        <a:buClrTx/>
        <a:buSzPct val="100000"/>
        <a:buFont typeface="Arial"/>
        <a:buChar char="–"/>
        <a:tabLst/>
        <a:defRPr b="0" baseline="0" cap="none" i="0" spc="0" strike="noStrike" sz="1800" u="none">
          <a:solidFill>
            <a:srgbClr val="000000"/>
          </a:solidFill>
          <a:uFillTx/>
          <a:latin typeface="Arial"/>
          <a:ea typeface="Arial"/>
          <a:cs typeface="Arial"/>
          <a:sym typeface="Arial"/>
        </a:defRPr>
      </a:lvl4pPr>
      <a:lvl5pPr marL="2171700" marR="0" indent="-342900" algn="l" defTabSz="457200" rtl="0" latinLnBrk="0">
        <a:lnSpc>
          <a:spcPct val="100000"/>
        </a:lnSpc>
        <a:spcBef>
          <a:spcPts val="400"/>
        </a:spcBef>
        <a:spcAft>
          <a:spcPts val="0"/>
        </a:spcAft>
        <a:buClrTx/>
        <a:buSzPct val="100000"/>
        <a:buFont typeface="Arial"/>
        <a:buChar char="»"/>
        <a:tabLst/>
        <a:defRPr b="0" baseline="0" cap="none" i="0" spc="0" strike="noStrike" sz="1800" u="none">
          <a:solidFill>
            <a:srgbClr val="000000"/>
          </a:solidFill>
          <a:uFillTx/>
          <a:latin typeface="Arial"/>
          <a:ea typeface="Arial"/>
          <a:cs typeface="Arial"/>
          <a:sym typeface="Arial"/>
        </a:defRPr>
      </a:lvl5pPr>
      <a:lvl6pPr marL="2491739" marR="0" indent="-205739" algn="l" defTabSz="457200" rtl="0" latinLnBrk="0">
        <a:lnSpc>
          <a:spcPct val="100000"/>
        </a:lnSpc>
        <a:spcBef>
          <a:spcPts val="400"/>
        </a:spcBef>
        <a:spcAft>
          <a:spcPts val="0"/>
        </a:spcAft>
        <a:buClrTx/>
        <a:buSzPct val="100000"/>
        <a:buFont typeface="Arial"/>
        <a:buChar char="•"/>
        <a:tabLst/>
        <a:defRPr b="0" baseline="0" cap="none" i="0" spc="0" strike="noStrike" sz="1800" u="none">
          <a:solidFill>
            <a:srgbClr val="000000"/>
          </a:solidFill>
          <a:uFillTx/>
          <a:latin typeface="Arial"/>
          <a:ea typeface="Arial"/>
          <a:cs typeface="Arial"/>
          <a:sym typeface="Arial"/>
        </a:defRPr>
      </a:lvl6pPr>
      <a:lvl7pPr marL="2948939" marR="0" indent="-205739" algn="l" defTabSz="457200" rtl="0" latinLnBrk="0">
        <a:lnSpc>
          <a:spcPct val="100000"/>
        </a:lnSpc>
        <a:spcBef>
          <a:spcPts val="400"/>
        </a:spcBef>
        <a:spcAft>
          <a:spcPts val="0"/>
        </a:spcAft>
        <a:buClrTx/>
        <a:buSzPct val="100000"/>
        <a:buFont typeface="Arial"/>
        <a:buChar char="•"/>
        <a:tabLst/>
        <a:defRPr b="0" baseline="0" cap="none" i="0" spc="0" strike="noStrike" sz="1800" u="none">
          <a:solidFill>
            <a:srgbClr val="000000"/>
          </a:solidFill>
          <a:uFillTx/>
          <a:latin typeface="Arial"/>
          <a:ea typeface="Arial"/>
          <a:cs typeface="Arial"/>
          <a:sym typeface="Arial"/>
        </a:defRPr>
      </a:lvl7pPr>
      <a:lvl8pPr marL="3406140" marR="0" indent="-205740" algn="l" defTabSz="457200" rtl="0" latinLnBrk="0">
        <a:lnSpc>
          <a:spcPct val="100000"/>
        </a:lnSpc>
        <a:spcBef>
          <a:spcPts val="400"/>
        </a:spcBef>
        <a:spcAft>
          <a:spcPts val="0"/>
        </a:spcAft>
        <a:buClrTx/>
        <a:buSzPct val="100000"/>
        <a:buFont typeface="Arial"/>
        <a:buChar char="•"/>
        <a:tabLst/>
        <a:defRPr b="0" baseline="0" cap="none" i="0" spc="0" strike="noStrike" sz="1800" u="none">
          <a:solidFill>
            <a:srgbClr val="000000"/>
          </a:solidFill>
          <a:uFillTx/>
          <a:latin typeface="Arial"/>
          <a:ea typeface="Arial"/>
          <a:cs typeface="Arial"/>
          <a:sym typeface="Arial"/>
        </a:defRPr>
      </a:lvl8pPr>
      <a:lvl9pPr marL="3863340" marR="0" indent="-205740" algn="l" defTabSz="457200" rtl="0" latinLnBrk="0">
        <a:lnSpc>
          <a:spcPct val="100000"/>
        </a:lnSpc>
        <a:spcBef>
          <a:spcPts val="400"/>
        </a:spcBef>
        <a:spcAft>
          <a:spcPts val="0"/>
        </a:spcAft>
        <a:buClrTx/>
        <a:buSzPct val="100000"/>
        <a:buFont typeface="Arial"/>
        <a:buChar char="•"/>
        <a:tabLst/>
        <a:defRPr b="0" baseline="0" cap="none" i="0" spc="0" strike="noStrike" sz="1800" u="none">
          <a:solidFill>
            <a:srgbClr val="000000"/>
          </a:solidFill>
          <a:uFillTx/>
          <a:latin typeface="Arial"/>
          <a:ea typeface="Arial"/>
          <a:cs typeface="Arial"/>
          <a:sym typeface="Arial"/>
        </a:defRPr>
      </a:lvl9pPr>
    </p:bodyStyle>
    <p:otherStyle>
      <a:lvl1pPr marL="0" marR="0" indent="0" algn="r" defTabSz="913757"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rial"/>
        </a:defRPr>
      </a:lvl1pPr>
      <a:lvl2pPr marL="0" marR="0" indent="456880" algn="r" defTabSz="913757"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rial"/>
        </a:defRPr>
      </a:lvl2pPr>
      <a:lvl3pPr marL="0" marR="0" indent="913757" algn="r" defTabSz="913757"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rial"/>
        </a:defRPr>
      </a:lvl3pPr>
      <a:lvl4pPr marL="0" marR="0" indent="1370639" algn="r" defTabSz="913757"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rial"/>
        </a:defRPr>
      </a:lvl4pPr>
      <a:lvl5pPr marL="0" marR="0" indent="1827516" algn="r" defTabSz="913757"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rial"/>
        </a:defRPr>
      </a:lvl5pPr>
      <a:lvl6pPr marL="0" marR="0" indent="2284397" algn="r" defTabSz="913757"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rial"/>
        </a:defRPr>
      </a:lvl6pPr>
      <a:lvl7pPr marL="0" marR="0" indent="2741274" algn="r" defTabSz="913757"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rial"/>
        </a:defRPr>
      </a:lvl7pPr>
      <a:lvl8pPr marL="0" marR="0" indent="3198155" algn="r" defTabSz="913757"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rial"/>
        </a:defRPr>
      </a:lvl8pPr>
      <a:lvl9pPr marL="0" marR="0" indent="3655033" algn="r" defTabSz="913757"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audio" Target="../media/media1.mp3"/><Relationship Id="rId5" Type="http://schemas.microsoft.com/office/2007/relationships/media" Target="../media/media1.mp3"/><Relationship Id="rId6"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eg"/><Relationship Id="rId4" Type="http://schemas.openxmlformats.org/officeDocument/2006/relationships/image" Target="../media/image6.png"/><Relationship Id="rId5" Type="http://schemas.openxmlformats.org/officeDocument/2006/relationships/audio" Target="../media/media10.mp3"/><Relationship Id="rId6" Type="http://schemas.microsoft.com/office/2007/relationships/media" Target="../media/media10.mp3"/><Relationship Id="rId7"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audio" Target="../media/media11.mp3"/><Relationship Id="rId6" Type="http://schemas.microsoft.com/office/2007/relationships/media" Target="../media/media11.mp3"/><Relationship Id="rId7"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eg"/><Relationship Id="rId4" Type="http://schemas.openxmlformats.org/officeDocument/2006/relationships/image" Target="../media/image9.png"/><Relationship Id="rId5" Type="http://schemas.openxmlformats.org/officeDocument/2006/relationships/audio" Target="../media/media12.mp3"/><Relationship Id="rId6" Type="http://schemas.microsoft.com/office/2007/relationships/media" Target="../media/media12.mp3"/><Relationship Id="rId7"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audio" Target="../media/media13.mp3"/><Relationship Id="rId5" Type="http://schemas.microsoft.com/office/2007/relationships/media" Target="../media/media13.mp3"/><Relationship Id="rId6"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audio" Target="../media/media14.mp3"/><Relationship Id="rId7" Type="http://schemas.microsoft.com/office/2007/relationships/media" Target="../media/media14.mp3"/><Relationship Id="rId8"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audio" Target="../media/media15.mp3"/><Relationship Id="rId6" Type="http://schemas.microsoft.com/office/2007/relationships/media" Target="../media/media15.mp3"/><Relationship Id="rId7"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audio" Target="../media/media16.mp3"/><Relationship Id="rId6" Type="http://schemas.microsoft.com/office/2007/relationships/media" Target="../media/media16.mp3"/><Relationship Id="rId7"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audio" Target="../media/media17.mp3"/><Relationship Id="rId5" Type="http://schemas.microsoft.com/office/2007/relationships/media" Target="../media/media17.mp3"/><Relationship Id="rId6"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audio" Target="../media/media2.mp3"/><Relationship Id="rId4" Type="http://schemas.microsoft.com/office/2007/relationships/media" Target="../media/media2.mp3"/><Relationship Id="rId5"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video" Target="../media/media1.mov"/><Relationship Id="rId5" Type="http://schemas.microsoft.com/office/2007/relationships/media" Target="../media/media1.mov"/><Relationship Id="rId6" Type="http://schemas.openxmlformats.org/officeDocument/2006/relationships/image" Target="../media/image14.png"/><Relationship Id="rId7" Type="http://schemas.openxmlformats.org/officeDocument/2006/relationships/audio" Target="../media/media18.mp3"/><Relationship Id="rId8" Type="http://schemas.microsoft.com/office/2007/relationships/media" Target="../media/media18.mp3"/><Relationship Id="rId9"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5.png"/><Relationship Id="rId8" Type="http://schemas.openxmlformats.org/officeDocument/2006/relationships/audio" Target="../media/media19.mp3"/><Relationship Id="rId9" Type="http://schemas.microsoft.com/office/2007/relationships/media" Target="../media/media19.mp3"/><Relationship Id="rId10"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audio" Target="../media/media20.mp3"/><Relationship Id="rId5" Type="http://schemas.microsoft.com/office/2007/relationships/media" Target="../media/media20.mp3"/><Relationship Id="rId6"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audio" Target="../media/media21.mp3"/><Relationship Id="rId9" Type="http://schemas.microsoft.com/office/2007/relationships/media" Target="../media/media21.mp3"/><Relationship Id="rId10"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5.png"/><Relationship Id="rId7" Type="http://schemas.openxmlformats.org/officeDocument/2006/relationships/audio" Target="../media/media22.mp3"/><Relationship Id="rId8" Type="http://schemas.microsoft.com/office/2007/relationships/media" Target="../media/media22.mp3"/><Relationship Id="rId9"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11.jpeg"/><Relationship Id="rId6" Type="http://schemas.openxmlformats.org/officeDocument/2006/relationships/audio" Target="../media/media23.mp3"/><Relationship Id="rId7" Type="http://schemas.microsoft.com/office/2007/relationships/media" Target="../media/media23.mp3"/><Relationship Id="rId8"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jpeg"/><Relationship Id="rId4" Type="http://schemas.openxmlformats.org/officeDocument/2006/relationships/image" Target="../media/image27.pn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audio" Target="../media/media24.mp3"/><Relationship Id="rId8" Type="http://schemas.microsoft.com/office/2007/relationships/media" Target="../media/media24.mp3"/><Relationship Id="rId9"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jpeg"/><Relationship Id="rId4" Type="http://schemas.openxmlformats.org/officeDocument/2006/relationships/image" Target="../media/image28.png"/><Relationship Id="rId5" Type="http://schemas.openxmlformats.org/officeDocument/2006/relationships/audio" Target="../media/media25.mp3"/><Relationship Id="rId6" Type="http://schemas.microsoft.com/office/2007/relationships/media" Target="../media/media25.mp3"/><Relationship Id="rId7"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6.jpeg"/><Relationship Id="rId4" Type="http://schemas.openxmlformats.org/officeDocument/2006/relationships/audio" Target="../media/media26.mp3"/><Relationship Id="rId5" Type="http://schemas.microsoft.com/office/2007/relationships/media" Target="../media/media26.mp3"/><Relationship Id="rId6"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jpeg"/><Relationship Id="rId7" Type="http://schemas.openxmlformats.org/officeDocument/2006/relationships/audio" Target="../media/media3.mp3"/><Relationship Id="rId8" Type="http://schemas.microsoft.com/office/2007/relationships/media" Target="../media/media3.mp3"/><Relationship Id="rId9"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audio" Target="../media/media4.mp3"/><Relationship Id="rId5" Type="http://schemas.microsoft.com/office/2007/relationships/media" Target="../media/media4.mp3"/><Relationship Id="rId6"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audio" Target="../media/media5.mp3"/><Relationship Id="rId5" Type="http://schemas.microsoft.com/office/2007/relationships/media" Target="../media/media5.mp3"/><Relationship Id="rId6"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audio" Target="../media/media6.mp3"/><Relationship Id="rId5" Type="http://schemas.microsoft.com/office/2007/relationships/media" Target="../media/media6.mp3"/><Relationship Id="rId6"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audio" Target="../media/media7.mp3"/><Relationship Id="rId5" Type="http://schemas.microsoft.com/office/2007/relationships/media" Target="../media/media7.mp3"/><Relationship Id="rId6"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audio" Target="../media/media8.mp3"/><Relationship Id="rId5" Type="http://schemas.microsoft.com/office/2007/relationships/media" Target="../media/media8.mp3"/><Relationship Id="rId6"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audio" Target="../media/media9.mp3"/><Relationship Id="rId5" Type="http://schemas.microsoft.com/office/2007/relationships/media" Target="../media/media9.mp3"/><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30" name="Rectangle 10"/>
          <p:cNvSpPr/>
          <p:nvPr/>
        </p:nvSpPr>
        <p:spPr>
          <a:xfrm>
            <a:off x="7493062" y="4541859"/>
            <a:ext cx="533401" cy="469556"/>
          </a:xfrm>
          <a:prstGeom prst="rect">
            <a:avLst/>
          </a:prstGeom>
          <a:solidFill>
            <a:srgbClr val="FFFFFF"/>
          </a:solidFill>
          <a:ln w="12700">
            <a:miter lim="400000"/>
          </a:ln>
          <a:effectLst>
            <a:outerShdw sx="100000" sy="100000" kx="0" ky="0" algn="b" rotWithShape="0" blurRad="38100" dist="23000" dir="5400000">
              <a:srgbClr val="FFFFFF">
                <a:alpha val="0"/>
              </a:srgbClr>
            </a:outerShdw>
          </a:effectLst>
        </p:spPr>
        <p:txBody>
          <a:bodyPr lIns="45719" rIns="45719" anchor="ctr"/>
          <a:lstStyle/>
          <a:p>
            <a:pPr algn="ctr">
              <a:defRPr>
                <a:solidFill>
                  <a:srgbClr val="FFFFFF"/>
                </a:solidFill>
              </a:defRPr>
            </a:pPr>
          </a:p>
        </p:txBody>
      </p:sp>
      <p:pic>
        <p:nvPicPr>
          <p:cNvPr id="31" name="Hole saw script_01" descr="Hole saw script_01"/>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208" fill="hold"/>
                                        <p:tgtEl>
                                          <p:spTgt spid="3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3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Title 1"/>
          <p:cNvSpPr txBox="1"/>
          <p:nvPr>
            <p:ph type="title"/>
          </p:nvPr>
        </p:nvSpPr>
        <p:spPr>
          <a:xfrm>
            <a:off x="457490" y="579758"/>
            <a:ext cx="8076912" cy="715642"/>
          </a:xfrm>
          <a:prstGeom prst="rect">
            <a:avLst/>
          </a:prstGeom>
        </p:spPr>
        <p:txBody>
          <a:bodyPr lIns="45709" tIns="45709" rIns="45709" bIns="45709"/>
          <a:lstStyle/>
          <a:p>
            <a:pPr/>
            <a:r>
              <a:t>Bi-metal hole saws</a:t>
            </a:r>
          </a:p>
        </p:txBody>
      </p:sp>
      <p:pic>
        <p:nvPicPr>
          <p:cNvPr id="224" name="Picture 14" descr="Picture 14"/>
          <p:cNvPicPr>
            <a:picLocks noChangeAspect="1"/>
          </p:cNvPicPr>
          <p:nvPr/>
        </p:nvPicPr>
        <p:blipFill>
          <a:blip r:embed="rId3">
            <a:extLst/>
          </a:blip>
          <a:srcRect l="39955" t="27585" r="24972" b="23750"/>
          <a:stretch>
            <a:fillRect/>
          </a:stretch>
        </p:blipFill>
        <p:spPr>
          <a:xfrm>
            <a:off x="3629890" y="4248818"/>
            <a:ext cx="2386807" cy="2319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4"/>
                  <a:pt x="0" y="10798"/>
                </a:cubicBezTo>
                <a:cubicBezTo>
                  <a:pt x="0" y="16763"/>
                  <a:pt x="4835" y="21600"/>
                  <a:pt x="10800" y="21600"/>
                </a:cubicBezTo>
                <a:cubicBezTo>
                  <a:pt x="16765" y="21600"/>
                  <a:pt x="21600" y="16763"/>
                  <a:pt x="21600" y="10798"/>
                </a:cubicBezTo>
                <a:cubicBezTo>
                  <a:pt x="21600" y="4834"/>
                  <a:pt x="16765" y="0"/>
                  <a:pt x="10800" y="0"/>
                </a:cubicBezTo>
                <a:close/>
              </a:path>
            </a:pathLst>
          </a:custGeom>
          <a:ln w="12700">
            <a:miter lim="400000"/>
          </a:ln>
        </p:spPr>
      </p:pic>
      <p:grpSp>
        <p:nvGrpSpPr>
          <p:cNvPr id="229" name="Line Callout 2 15"/>
          <p:cNvGrpSpPr/>
          <p:nvPr/>
        </p:nvGrpSpPr>
        <p:grpSpPr>
          <a:xfrm>
            <a:off x="838200" y="4372309"/>
            <a:ext cx="3596560" cy="401602"/>
            <a:chOff x="0" y="0"/>
            <a:chExt cx="3596559" cy="401600"/>
          </a:xfrm>
        </p:grpSpPr>
        <p:grpSp>
          <p:nvGrpSpPr>
            <p:cNvPr id="227" name="Group"/>
            <p:cNvGrpSpPr/>
            <p:nvPr/>
          </p:nvGrpSpPr>
          <p:grpSpPr>
            <a:xfrm>
              <a:off x="0" y="0"/>
              <a:ext cx="3596561" cy="401601"/>
              <a:chOff x="0" y="0"/>
              <a:chExt cx="3596560" cy="401601"/>
            </a:xfrm>
          </p:grpSpPr>
          <p:sp>
            <p:nvSpPr>
              <p:cNvPr id="225" name="Rectangle"/>
              <p:cNvSpPr/>
              <p:nvPr/>
            </p:nvSpPr>
            <p:spPr>
              <a:xfrm>
                <a:off x="0" y="0"/>
                <a:ext cx="2307648" cy="381000"/>
              </a:xfrm>
              <a:prstGeom prst="rect">
                <a:avLst/>
              </a:prstGeom>
              <a:noFill/>
              <a:ln w="25400" cap="flat">
                <a:solidFill>
                  <a:srgbClr val="000000"/>
                </a:solidFill>
                <a:prstDash val="solid"/>
                <a:round/>
              </a:ln>
              <a:effectLst/>
            </p:spPr>
            <p:txBody>
              <a:bodyPr wrap="square" lIns="45719" tIns="45719" rIns="45719" bIns="45719" numCol="1" anchor="ctr">
                <a:noAutofit/>
              </a:bodyPr>
              <a:lstStyle/>
              <a:p>
                <a:pPr>
                  <a:defRPr sz="1100">
                    <a:solidFill>
                      <a:srgbClr val="FFFFFF"/>
                    </a:solidFill>
                  </a:defRPr>
                </a:pPr>
              </a:p>
            </p:txBody>
          </p:sp>
          <p:sp>
            <p:nvSpPr>
              <p:cNvPr id="226" name="Line"/>
              <p:cNvSpPr/>
              <p:nvPr/>
            </p:nvSpPr>
            <p:spPr>
              <a:xfrm>
                <a:off x="2597326" y="60231"/>
                <a:ext cx="999235" cy="3413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840" y="0"/>
                    </a:lnTo>
                    <a:lnTo>
                      <a:pt x="21600" y="21600"/>
                    </a:lnTo>
                  </a:path>
                </a:pathLst>
              </a:custGeom>
              <a:noFill/>
              <a:ln w="25400" cap="flat">
                <a:solidFill>
                  <a:srgbClr val="000000"/>
                </a:solidFill>
                <a:prstDash val="solid"/>
                <a:round/>
              </a:ln>
              <a:effectLst/>
            </p:spPr>
            <p:txBody>
              <a:bodyPr wrap="square" lIns="45719" tIns="45719" rIns="45719" bIns="45719" numCol="1" anchor="ctr">
                <a:noAutofit/>
              </a:bodyPr>
              <a:lstStyle/>
              <a:p>
                <a:pPr>
                  <a:defRPr sz="1100">
                    <a:solidFill>
                      <a:srgbClr val="FFFFFF"/>
                    </a:solidFill>
                  </a:defRPr>
                </a:pPr>
              </a:p>
            </p:txBody>
          </p:sp>
        </p:grpSp>
        <p:sp>
          <p:nvSpPr>
            <p:cNvPr id="228" name="High Speed Edge"/>
            <p:cNvSpPr txBox="1"/>
            <p:nvPr/>
          </p:nvSpPr>
          <p:spPr>
            <a:xfrm>
              <a:off x="58409" y="40214"/>
              <a:ext cx="2190830" cy="300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lvl1pPr>
            </a:lstStyle>
            <a:p>
              <a:pPr/>
              <a:r>
                <a:t>High Speed Edge</a:t>
              </a:r>
            </a:p>
          </p:txBody>
        </p:sp>
      </p:grpSp>
      <p:grpSp>
        <p:nvGrpSpPr>
          <p:cNvPr id="234" name="Line Callout 2 16"/>
          <p:cNvGrpSpPr/>
          <p:nvPr/>
        </p:nvGrpSpPr>
        <p:grpSpPr>
          <a:xfrm>
            <a:off x="713363" y="5562600"/>
            <a:ext cx="3949780" cy="347382"/>
            <a:chOff x="0" y="0"/>
            <a:chExt cx="3949778" cy="347381"/>
          </a:xfrm>
        </p:grpSpPr>
        <p:grpSp>
          <p:nvGrpSpPr>
            <p:cNvPr id="232" name="Group"/>
            <p:cNvGrpSpPr/>
            <p:nvPr/>
          </p:nvGrpSpPr>
          <p:grpSpPr>
            <a:xfrm>
              <a:off x="-1" y="0"/>
              <a:ext cx="3949780" cy="347382"/>
              <a:chOff x="0" y="0"/>
              <a:chExt cx="3949778" cy="347381"/>
            </a:xfrm>
          </p:grpSpPr>
          <p:sp>
            <p:nvSpPr>
              <p:cNvPr id="230" name="Rectangle"/>
              <p:cNvSpPr/>
              <p:nvPr/>
            </p:nvSpPr>
            <p:spPr>
              <a:xfrm>
                <a:off x="0" y="0"/>
                <a:ext cx="2557319" cy="347382"/>
              </a:xfrm>
              <a:prstGeom prst="rect">
                <a:avLst/>
              </a:prstGeom>
              <a:noFill/>
              <a:ln w="25400" cap="flat">
                <a:solidFill>
                  <a:srgbClr val="000000"/>
                </a:solidFill>
                <a:prstDash val="solid"/>
                <a:round/>
              </a:ln>
              <a:effectLst/>
            </p:spPr>
            <p:txBody>
              <a:bodyPr wrap="square" lIns="45719" tIns="45719" rIns="45719" bIns="45719" numCol="1" anchor="ctr">
                <a:noAutofit/>
              </a:bodyPr>
              <a:lstStyle/>
              <a:p>
                <a:pPr>
                  <a:defRPr sz="1100">
                    <a:solidFill>
                      <a:srgbClr val="FFFFFF"/>
                    </a:solidFill>
                  </a:defRPr>
                </a:pPr>
              </a:p>
            </p:txBody>
          </p:sp>
          <p:sp>
            <p:nvSpPr>
              <p:cNvPr id="231" name="Line"/>
              <p:cNvSpPr/>
              <p:nvPr/>
            </p:nvSpPr>
            <p:spPr>
              <a:xfrm>
                <a:off x="2814201" y="76340"/>
                <a:ext cx="1135578" cy="267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412" y="0"/>
                    </a:lnTo>
                    <a:lnTo>
                      <a:pt x="21600" y="21600"/>
                    </a:lnTo>
                  </a:path>
                </a:pathLst>
              </a:custGeom>
              <a:noFill/>
              <a:ln w="25400" cap="flat">
                <a:solidFill>
                  <a:srgbClr val="000000"/>
                </a:solidFill>
                <a:prstDash val="solid"/>
                <a:round/>
              </a:ln>
              <a:effectLst/>
            </p:spPr>
            <p:txBody>
              <a:bodyPr wrap="square" lIns="45719" tIns="45719" rIns="45719" bIns="45719" numCol="1" anchor="ctr">
                <a:noAutofit/>
              </a:bodyPr>
              <a:lstStyle/>
              <a:p>
                <a:pPr>
                  <a:defRPr sz="1100">
                    <a:solidFill>
                      <a:srgbClr val="FFFFFF"/>
                    </a:solidFill>
                  </a:defRPr>
                </a:pPr>
              </a:p>
            </p:txBody>
          </p:sp>
        </p:grpSp>
        <p:sp>
          <p:nvSpPr>
            <p:cNvPr id="233" name="Spring Steel Backer"/>
            <p:cNvSpPr txBox="1"/>
            <p:nvPr/>
          </p:nvSpPr>
          <p:spPr>
            <a:xfrm>
              <a:off x="58409" y="23405"/>
              <a:ext cx="2440501" cy="300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lvl1pPr>
            </a:lstStyle>
            <a:p>
              <a:pPr/>
              <a:r>
                <a:t>Spring Steel Backer</a:t>
              </a:r>
            </a:p>
          </p:txBody>
        </p:sp>
      </p:grpSp>
      <p:grpSp>
        <p:nvGrpSpPr>
          <p:cNvPr id="239" name="Line Callout 2 17"/>
          <p:cNvGrpSpPr/>
          <p:nvPr/>
        </p:nvGrpSpPr>
        <p:grpSpPr>
          <a:xfrm>
            <a:off x="5235869" y="5063090"/>
            <a:ext cx="2437936" cy="393720"/>
            <a:chOff x="0" y="0"/>
            <a:chExt cx="2437934" cy="393719"/>
          </a:xfrm>
        </p:grpSpPr>
        <p:grpSp>
          <p:nvGrpSpPr>
            <p:cNvPr id="237" name="Group"/>
            <p:cNvGrpSpPr/>
            <p:nvPr/>
          </p:nvGrpSpPr>
          <p:grpSpPr>
            <a:xfrm>
              <a:off x="-1" y="-1"/>
              <a:ext cx="2437936" cy="393721"/>
              <a:chOff x="0" y="0"/>
              <a:chExt cx="2437934" cy="393719"/>
            </a:xfrm>
          </p:grpSpPr>
          <p:sp>
            <p:nvSpPr>
              <p:cNvPr id="235" name="Rectangle"/>
              <p:cNvSpPr/>
              <p:nvPr/>
            </p:nvSpPr>
            <p:spPr>
              <a:xfrm>
                <a:off x="981764" y="0"/>
                <a:ext cx="1456171" cy="336177"/>
              </a:xfrm>
              <a:prstGeom prst="rect">
                <a:avLst/>
              </a:prstGeom>
              <a:noFill/>
              <a:ln w="25400" cap="flat">
                <a:solidFill>
                  <a:srgbClr val="000000"/>
                </a:solidFill>
                <a:prstDash val="solid"/>
                <a:round/>
              </a:ln>
              <a:effectLst/>
            </p:spPr>
            <p:txBody>
              <a:bodyPr wrap="square" lIns="45719" tIns="45719" rIns="45719" bIns="45719" numCol="1" anchor="ctr">
                <a:noAutofit/>
              </a:bodyPr>
              <a:lstStyle/>
              <a:p>
                <a:pPr>
                  <a:defRPr sz="1100">
                    <a:solidFill>
                      <a:srgbClr val="FFFFFF"/>
                    </a:solidFill>
                  </a:defRPr>
                </a:pPr>
              </a:p>
            </p:txBody>
          </p:sp>
          <p:sp>
            <p:nvSpPr>
              <p:cNvPr id="236" name="Line"/>
              <p:cNvSpPr/>
              <p:nvPr/>
            </p:nvSpPr>
            <p:spPr>
              <a:xfrm>
                <a:off x="0" y="63033"/>
                <a:ext cx="860422" cy="3306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8553" y="0"/>
                    </a:lnTo>
                    <a:lnTo>
                      <a:pt x="0" y="21600"/>
                    </a:lnTo>
                  </a:path>
                </a:pathLst>
              </a:custGeom>
              <a:noFill/>
              <a:ln w="25400" cap="flat">
                <a:solidFill>
                  <a:srgbClr val="000000"/>
                </a:solidFill>
                <a:prstDash val="solid"/>
                <a:round/>
              </a:ln>
              <a:effectLst/>
            </p:spPr>
            <p:txBody>
              <a:bodyPr wrap="square" lIns="45719" tIns="45719" rIns="45719" bIns="45719" numCol="1" anchor="ctr">
                <a:noAutofit/>
              </a:bodyPr>
              <a:lstStyle/>
              <a:p>
                <a:pPr>
                  <a:defRPr sz="1100">
                    <a:solidFill>
                      <a:srgbClr val="FFFFFF"/>
                    </a:solidFill>
                  </a:defRPr>
                </a:pPr>
              </a:p>
            </p:txBody>
          </p:sp>
        </p:grpSp>
        <p:sp>
          <p:nvSpPr>
            <p:cNvPr id="238" name="Weld Zone"/>
            <p:cNvSpPr txBox="1"/>
            <p:nvPr/>
          </p:nvSpPr>
          <p:spPr>
            <a:xfrm>
              <a:off x="1040173" y="17802"/>
              <a:ext cx="1339353" cy="300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lvl1pPr>
            </a:lstStyle>
            <a:p>
              <a:pPr/>
              <a:r>
                <a:t>Weld Zone</a:t>
              </a:r>
            </a:p>
          </p:txBody>
        </p:sp>
      </p:grpSp>
      <p:grpSp>
        <p:nvGrpSpPr>
          <p:cNvPr id="242" name="TextBox 120"/>
          <p:cNvGrpSpPr/>
          <p:nvPr/>
        </p:nvGrpSpPr>
        <p:grpSpPr>
          <a:xfrm>
            <a:off x="761999" y="1449372"/>
            <a:ext cx="5811984" cy="2379612"/>
            <a:chOff x="0" y="0"/>
            <a:chExt cx="5811982" cy="2379610"/>
          </a:xfrm>
        </p:grpSpPr>
        <p:sp>
          <p:nvSpPr>
            <p:cNvPr id="240" name="Rectangle"/>
            <p:cNvSpPr/>
            <p:nvPr/>
          </p:nvSpPr>
          <p:spPr>
            <a:xfrm>
              <a:off x="-1" y="0"/>
              <a:ext cx="5811984" cy="2379611"/>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sp>
          <p:nvSpPr>
            <p:cNvPr id="241" name="Construction:  Constructed from composite material that  welds a high-speed steel edge wire to a spring-steel backer material.   Material is cut to specific lengths and formed to create the diameter.  The formed body is combined with the cap of the same "/>
            <p:cNvSpPr txBox="1"/>
            <p:nvPr/>
          </p:nvSpPr>
          <p:spPr>
            <a:xfrm>
              <a:off x="45708" y="0"/>
              <a:ext cx="5720566" cy="16861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p>
              <a:pPr>
                <a:defRPr b="1"/>
              </a:pPr>
              <a:r>
                <a:t>Construction:  </a:t>
              </a:r>
              <a:r>
                <a:rPr b="0"/>
                <a:t>Constructed from composite material that  welds a high-speed steel edge wire to a spring-steel backer material.   Material is cut to specific lengths and formed to create the diameter.  The formed body is combined with the cap of the same diameter and welded together.  </a:t>
              </a:r>
              <a:endParaRPr sz="1100"/>
            </a:p>
          </p:txBody>
        </p:sp>
      </p:grpSp>
      <p:pic>
        <p:nvPicPr>
          <p:cNvPr id="243" name="Picture 2" descr="Picture 2"/>
          <p:cNvPicPr>
            <a:picLocks noChangeAspect="1"/>
          </p:cNvPicPr>
          <p:nvPr/>
        </p:nvPicPr>
        <p:blipFill>
          <a:blip r:embed="rId4">
            <a:extLst/>
          </a:blip>
          <a:stretch>
            <a:fillRect/>
          </a:stretch>
        </p:blipFill>
        <p:spPr>
          <a:xfrm>
            <a:off x="6409956" y="1794909"/>
            <a:ext cx="2161435" cy="2115621"/>
          </a:xfrm>
          <a:prstGeom prst="rect">
            <a:avLst/>
          </a:prstGeom>
          <a:ln w="12700">
            <a:miter lim="400000"/>
          </a:ln>
        </p:spPr>
      </p:pic>
      <p:pic>
        <p:nvPicPr>
          <p:cNvPr id="244" name="Hole saw script_10" descr="Hole saw script_10"/>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480" fill="hold"/>
                                        <p:tgtEl>
                                          <p:spTgt spid="24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4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Title 1"/>
          <p:cNvSpPr txBox="1"/>
          <p:nvPr>
            <p:ph type="title"/>
          </p:nvPr>
        </p:nvSpPr>
        <p:spPr>
          <a:xfrm>
            <a:off x="457490" y="579758"/>
            <a:ext cx="8076912" cy="715642"/>
          </a:xfrm>
          <a:prstGeom prst="rect">
            <a:avLst/>
          </a:prstGeom>
        </p:spPr>
        <p:txBody>
          <a:bodyPr lIns="45709" tIns="45709" rIns="45709" bIns="45709"/>
          <a:lstStyle/>
          <a:p>
            <a:pPr/>
            <a:r>
              <a:t>HOLE SAW TYPES</a:t>
            </a:r>
          </a:p>
        </p:txBody>
      </p:sp>
      <p:grpSp>
        <p:nvGrpSpPr>
          <p:cNvPr id="251" name="TextBox 120"/>
          <p:cNvGrpSpPr/>
          <p:nvPr/>
        </p:nvGrpSpPr>
        <p:grpSpPr>
          <a:xfrm>
            <a:off x="762000" y="1588791"/>
            <a:ext cx="7620000" cy="1057811"/>
            <a:chOff x="0" y="0"/>
            <a:chExt cx="7620000" cy="1057810"/>
          </a:xfrm>
        </p:grpSpPr>
        <p:sp>
          <p:nvSpPr>
            <p:cNvPr id="249" name="Rectangle"/>
            <p:cNvSpPr/>
            <p:nvPr/>
          </p:nvSpPr>
          <p:spPr>
            <a:xfrm>
              <a:off x="0" y="-1"/>
              <a:ext cx="7620000" cy="1057812"/>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100"/>
              </a:pPr>
            </a:p>
          </p:txBody>
        </p:sp>
        <p:sp>
          <p:nvSpPr>
            <p:cNvPr id="250" name="Bi-metal hole saws are extremely versatile.  The HSS teeth are resistant to heat and wear, making them the best choice for a wide range of applications.  They are the best choice for ferrous and non-ferrous metal applications."/>
            <p:cNvSpPr txBox="1"/>
            <p:nvPr/>
          </p:nvSpPr>
          <p:spPr>
            <a:xfrm>
              <a:off x="45709" y="-1"/>
              <a:ext cx="7528582" cy="9172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p>
              <a:pPr/>
              <a:r>
                <a:t>Bi-metal hole saws are extremely versatile.  The HSS teeth are resistant to heat and wear, making them the best choice for a wide range of applications.  They are the best choice for ferrous and non-ferrous metal applications.</a:t>
              </a:r>
            </a:p>
          </p:txBody>
        </p:sp>
      </p:grpSp>
      <p:pic>
        <p:nvPicPr>
          <p:cNvPr id="252" name="Picture 2" descr="Picture 2"/>
          <p:cNvPicPr>
            <a:picLocks noChangeAspect="1"/>
          </p:cNvPicPr>
          <p:nvPr/>
        </p:nvPicPr>
        <p:blipFill>
          <a:blip r:embed="rId3">
            <a:extLst/>
          </a:blip>
          <a:stretch>
            <a:fillRect/>
          </a:stretch>
        </p:blipFill>
        <p:spPr>
          <a:xfrm>
            <a:off x="3644527" y="2819400"/>
            <a:ext cx="1854944" cy="1815626"/>
          </a:xfrm>
          <a:prstGeom prst="rect">
            <a:avLst/>
          </a:prstGeom>
          <a:ln w="12700">
            <a:miter lim="400000"/>
          </a:ln>
        </p:spPr>
      </p:pic>
      <p:sp>
        <p:nvSpPr>
          <p:cNvPr id="253" name="TextBox 3"/>
          <p:cNvSpPr txBox="1"/>
          <p:nvPr/>
        </p:nvSpPr>
        <p:spPr>
          <a:xfrm>
            <a:off x="807719" y="2939993"/>
            <a:ext cx="2423162" cy="20856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APPLICATIONS</a:t>
            </a:r>
          </a:p>
          <a:p>
            <a:pPr marL="285750" indent="-285750">
              <a:buSzPct val="100000"/>
              <a:buChar char="➢"/>
            </a:pPr>
            <a:r>
              <a:t>Wood</a:t>
            </a:r>
          </a:p>
          <a:p>
            <a:pPr marL="285750" indent="-285750">
              <a:buSzPct val="100000"/>
              <a:buChar char="➢"/>
            </a:pPr>
            <a:r>
              <a:t>Plastic</a:t>
            </a:r>
          </a:p>
          <a:p>
            <a:pPr marL="285750" indent="-285750">
              <a:buSzPct val="100000"/>
              <a:buChar char="➢"/>
            </a:pPr>
            <a:r>
              <a:t>Machinable Metals</a:t>
            </a:r>
          </a:p>
          <a:p>
            <a:pPr marL="285750" indent="-285750">
              <a:buSzPct val="100000"/>
              <a:buChar char="➢"/>
            </a:pPr>
            <a:r>
              <a:t>Stainless Steel Alloys</a:t>
            </a:r>
          </a:p>
          <a:p>
            <a:pPr marL="285750" indent="-285750">
              <a:buSzPct val="100000"/>
              <a:buChar char="➢"/>
            </a:pPr>
            <a:r>
              <a:t>Nail-Embedded Wood</a:t>
            </a:r>
          </a:p>
          <a:p>
            <a:pPr marL="285750" indent="-285750">
              <a:buSzPct val="100000"/>
              <a:buChar char="➢"/>
            </a:pPr>
            <a:r>
              <a:t>Aluminum</a:t>
            </a:r>
          </a:p>
        </p:txBody>
      </p:sp>
      <p:pic>
        <p:nvPicPr>
          <p:cNvPr id="254" name="Picture 4" descr="Picture 4"/>
          <p:cNvPicPr>
            <a:picLocks noChangeAspect="1"/>
          </p:cNvPicPr>
          <p:nvPr/>
        </p:nvPicPr>
        <p:blipFill>
          <a:blip r:embed="rId4">
            <a:extLst/>
          </a:blip>
          <a:srcRect l="30709" t="0" r="0" b="0"/>
          <a:stretch>
            <a:fillRect/>
          </a:stretch>
        </p:blipFill>
        <p:spPr>
          <a:xfrm>
            <a:off x="5292854" y="3962400"/>
            <a:ext cx="3241547" cy="2444789"/>
          </a:xfrm>
          <a:prstGeom prst="rect">
            <a:avLst/>
          </a:prstGeom>
          <a:ln w="12700">
            <a:miter lim="400000"/>
          </a:ln>
        </p:spPr>
      </p:pic>
      <p:pic>
        <p:nvPicPr>
          <p:cNvPr id="255" name="Hole saw script_11" descr="Hole saw script_11"/>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568" fill="hold"/>
                                        <p:tgtEl>
                                          <p:spTgt spid="25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5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1" name="TextBox 128"/>
          <p:cNvGrpSpPr/>
          <p:nvPr/>
        </p:nvGrpSpPr>
        <p:grpSpPr>
          <a:xfrm>
            <a:off x="761999" y="1514110"/>
            <a:ext cx="5743866" cy="2647391"/>
            <a:chOff x="0" y="0"/>
            <a:chExt cx="5743864" cy="2647389"/>
          </a:xfrm>
        </p:grpSpPr>
        <p:sp>
          <p:nvSpPr>
            <p:cNvPr id="259" name="Rectangle"/>
            <p:cNvSpPr/>
            <p:nvPr/>
          </p:nvSpPr>
          <p:spPr>
            <a:xfrm>
              <a:off x="-1" y="0"/>
              <a:ext cx="5743866" cy="264739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100"/>
              </a:pPr>
            </a:p>
          </p:txBody>
        </p:sp>
        <p:sp>
          <p:nvSpPr>
            <p:cNvPr id="260" name="Construction: Constructed with a spring-steel backer, instead of a high-speed steel cutting edge, these hole saws have carbide barrels resistance-welded to the tips of each tooth.  The tooth form is  precision ground into each tip and follows the same fo"/>
            <p:cNvSpPr txBox="1"/>
            <p:nvPr/>
          </p:nvSpPr>
          <p:spPr>
            <a:xfrm>
              <a:off x="45708" y="0"/>
              <a:ext cx="5652448" cy="17935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p>
              <a:pPr>
                <a:defRPr b="1"/>
              </a:pPr>
              <a:r>
                <a:t>Construction:</a:t>
              </a:r>
              <a:r>
                <a:rPr b="0"/>
                <a:t> Constructed with a spring-steel backer, instead of a high-speed steel cutting edge, these hole saws have carbide barrels resistance-welded to the tips of each tooth.  The tooth form is  precision ground into each tip and follows the same forming and welding process to the finished product as bi-metal hole saw.  </a:t>
              </a:r>
            </a:p>
          </p:txBody>
        </p:sp>
      </p:grpSp>
      <p:pic>
        <p:nvPicPr>
          <p:cNvPr id="262" name="Picture 12" descr="Picture 12"/>
          <p:cNvPicPr>
            <a:picLocks noChangeAspect="1"/>
          </p:cNvPicPr>
          <p:nvPr/>
        </p:nvPicPr>
        <p:blipFill>
          <a:blip r:embed="rId3">
            <a:extLst/>
          </a:blip>
          <a:srcRect l="32449" t="24508" r="29477" b="26532"/>
          <a:stretch>
            <a:fillRect/>
          </a:stretch>
        </p:blipFill>
        <p:spPr>
          <a:xfrm rot="983893">
            <a:off x="3805429" y="4021886"/>
            <a:ext cx="2519760" cy="24903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8" y="0"/>
                </a:moveTo>
                <a:cubicBezTo>
                  <a:pt x="4834" y="0"/>
                  <a:pt x="0" y="4834"/>
                  <a:pt x="0" y="10798"/>
                </a:cubicBezTo>
                <a:cubicBezTo>
                  <a:pt x="0" y="16762"/>
                  <a:pt x="4834" y="21600"/>
                  <a:pt x="10798" y="21600"/>
                </a:cubicBezTo>
                <a:cubicBezTo>
                  <a:pt x="16763" y="21600"/>
                  <a:pt x="21600" y="16762"/>
                  <a:pt x="21600" y="10798"/>
                </a:cubicBezTo>
                <a:cubicBezTo>
                  <a:pt x="21600" y="4834"/>
                  <a:pt x="16763" y="0"/>
                  <a:pt x="10798" y="0"/>
                </a:cubicBezTo>
                <a:close/>
              </a:path>
            </a:pathLst>
          </a:custGeom>
          <a:ln w="12700">
            <a:miter lim="400000"/>
          </a:ln>
        </p:spPr>
      </p:pic>
      <p:grpSp>
        <p:nvGrpSpPr>
          <p:cNvPr id="267" name="Line Callout 2 13"/>
          <p:cNvGrpSpPr/>
          <p:nvPr/>
        </p:nvGrpSpPr>
        <p:grpSpPr>
          <a:xfrm>
            <a:off x="685799" y="4343399"/>
            <a:ext cx="4028938" cy="470940"/>
            <a:chOff x="0" y="0"/>
            <a:chExt cx="4028936" cy="470938"/>
          </a:xfrm>
        </p:grpSpPr>
        <p:grpSp>
          <p:nvGrpSpPr>
            <p:cNvPr id="265" name="Group"/>
            <p:cNvGrpSpPr/>
            <p:nvPr/>
          </p:nvGrpSpPr>
          <p:grpSpPr>
            <a:xfrm>
              <a:off x="-1" y="-1"/>
              <a:ext cx="4028938" cy="470940"/>
              <a:chOff x="0" y="0"/>
              <a:chExt cx="4028936" cy="470938"/>
            </a:xfrm>
          </p:grpSpPr>
          <p:sp>
            <p:nvSpPr>
              <p:cNvPr id="263" name="Rectangle"/>
              <p:cNvSpPr/>
              <p:nvPr/>
            </p:nvSpPr>
            <p:spPr>
              <a:xfrm>
                <a:off x="0" y="0"/>
                <a:ext cx="1984375" cy="397810"/>
              </a:xfrm>
              <a:prstGeom prst="rect">
                <a:avLst/>
              </a:prstGeom>
              <a:noFill/>
              <a:ln w="25400" cap="flat">
                <a:solidFill>
                  <a:srgbClr val="000000"/>
                </a:solidFill>
                <a:prstDash val="solid"/>
                <a:round/>
              </a:ln>
              <a:effectLst/>
            </p:spPr>
            <p:txBody>
              <a:bodyPr wrap="square" lIns="45719" tIns="45719" rIns="45719" bIns="45719" numCol="1" anchor="ctr">
                <a:noAutofit/>
              </a:bodyPr>
              <a:lstStyle/>
              <a:p>
                <a:pPr>
                  <a:defRPr sz="1100">
                    <a:solidFill>
                      <a:srgbClr val="FFFFFF"/>
                    </a:solidFill>
                  </a:defRPr>
                </a:pPr>
              </a:p>
            </p:txBody>
          </p:sp>
          <p:sp>
            <p:nvSpPr>
              <p:cNvPr id="264" name="Line"/>
              <p:cNvSpPr/>
              <p:nvPr/>
            </p:nvSpPr>
            <p:spPr>
              <a:xfrm>
                <a:off x="2233473" y="62889"/>
                <a:ext cx="1795464" cy="408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752" y="0"/>
                    </a:lnTo>
                    <a:lnTo>
                      <a:pt x="21600" y="21600"/>
                    </a:lnTo>
                  </a:path>
                </a:pathLst>
              </a:custGeom>
              <a:noFill/>
              <a:ln w="25400" cap="flat">
                <a:solidFill>
                  <a:srgbClr val="000000"/>
                </a:solidFill>
                <a:prstDash val="solid"/>
                <a:round/>
              </a:ln>
              <a:effectLst/>
            </p:spPr>
            <p:txBody>
              <a:bodyPr wrap="square" lIns="45719" tIns="45719" rIns="45719" bIns="45719" numCol="1" anchor="ctr">
                <a:noAutofit/>
              </a:bodyPr>
              <a:lstStyle/>
              <a:p>
                <a:pPr>
                  <a:defRPr sz="1100">
                    <a:solidFill>
                      <a:srgbClr val="FFFFFF"/>
                    </a:solidFill>
                  </a:defRPr>
                </a:pPr>
              </a:p>
            </p:txBody>
          </p:sp>
        </p:grpSp>
        <p:sp>
          <p:nvSpPr>
            <p:cNvPr id="266" name="Carbide Tipped"/>
            <p:cNvSpPr txBox="1"/>
            <p:nvPr/>
          </p:nvSpPr>
          <p:spPr>
            <a:xfrm>
              <a:off x="58409" y="48618"/>
              <a:ext cx="1867557" cy="300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lvl1pPr>
            </a:lstStyle>
            <a:p>
              <a:pPr/>
              <a:r>
                <a:t>Carbide Tipped</a:t>
              </a:r>
            </a:p>
          </p:txBody>
        </p:sp>
      </p:grpSp>
      <p:grpSp>
        <p:nvGrpSpPr>
          <p:cNvPr id="272" name="Line Callout 2 14"/>
          <p:cNvGrpSpPr/>
          <p:nvPr/>
        </p:nvGrpSpPr>
        <p:grpSpPr>
          <a:xfrm>
            <a:off x="4876997" y="5482114"/>
            <a:ext cx="3625415" cy="1129077"/>
            <a:chOff x="0" y="0"/>
            <a:chExt cx="3625413" cy="1129075"/>
          </a:xfrm>
        </p:grpSpPr>
        <p:grpSp>
          <p:nvGrpSpPr>
            <p:cNvPr id="270" name="Group"/>
            <p:cNvGrpSpPr/>
            <p:nvPr/>
          </p:nvGrpSpPr>
          <p:grpSpPr>
            <a:xfrm>
              <a:off x="0" y="-1"/>
              <a:ext cx="3625415" cy="1129077"/>
              <a:chOff x="0" y="0"/>
              <a:chExt cx="3625414" cy="1129075"/>
            </a:xfrm>
          </p:grpSpPr>
          <p:sp>
            <p:nvSpPr>
              <p:cNvPr id="268" name="Rectangle"/>
              <p:cNvSpPr/>
              <p:nvPr/>
            </p:nvSpPr>
            <p:spPr>
              <a:xfrm>
                <a:off x="1081085" y="766285"/>
                <a:ext cx="2544330" cy="362791"/>
              </a:xfrm>
              <a:prstGeom prst="rect">
                <a:avLst/>
              </a:prstGeom>
              <a:noFill/>
              <a:ln w="25400" cap="flat">
                <a:solidFill>
                  <a:srgbClr val="000000"/>
                </a:solidFill>
                <a:prstDash val="solid"/>
                <a:round/>
              </a:ln>
              <a:effectLst/>
            </p:spPr>
            <p:txBody>
              <a:bodyPr wrap="square" lIns="45719" tIns="45719" rIns="45719" bIns="45719" numCol="1" anchor="ctr">
                <a:noAutofit/>
              </a:bodyPr>
              <a:lstStyle/>
              <a:p>
                <a:pPr>
                  <a:defRPr sz="1100">
                    <a:solidFill>
                      <a:srgbClr val="FFFFFF"/>
                    </a:solidFill>
                  </a:defRPr>
                </a:pPr>
              </a:p>
            </p:txBody>
          </p:sp>
          <p:sp>
            <p:nvSpPr>
              <p:cNvPr id="269" name="Line"/>
              <p:cNvSpPr/>
              <p:nvPr/>
            </p:nvSpPr>
            <p:spPr>
              <a:xfrm>
                <a:off x="0" y="0"/>
                <a:ext cx="1060350" cy="8460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7994" y="20756"/>
                    </a:lnTo>
                    <a:lnTo>
                      <a:pt x="0" y="0"/>
                    </a:lnTo>
                  </a:path>
                </a:pathLst>
              </a:custGeom>
              <a:noFill/>
              <a:ln w="25400" cap="flat">
                <a:solidFill>
                  <a:srgbClr val="000000"/>
                </a:solidFill>
                <a:prstDash val="solid"/>
                <a:round/>
              </a:ln>
              <a:effectLst/>
            </p:spPr>
            <p:txBody>
              <a:bodyPr wrap="square" lIns="45719" tIns="45719" rIns="45719" bIns="45719" numCol="1" anchor="ctr">
                <a:noAutofit/>
              </a:bodyPr>
              <a:lstStyle/>
              <a:p>
                <a:pPr>
                  <a:defRPr sz="1100">
                    <a:solidFill>
                      <a:srgbClr val="FFFFFF"/>
                    </a:solidFill>
                  </a:defRPr>
                </a:pPr>
              </a:p>
            </p:txBody>
          </p:sp>
        </p:grpSp>
        <p:sp>
          <p:nvSpPr>
            <p:cNvPr id="271" name="Spring-Steel Backer"/>
            <p:cNvSpPr txBox="1"/>
            <p:nvPr/>
          </p:nvSpPr>
          <p:spPr>
            <a:xfrm>
              <a:off x="1139494" y="797394"/>
              <a:ext cx="2427512" cy="300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lvl1pPr>
            </a:lstStyle>
            <a:p>
              <a:pPr/>
              <a:r>
                <a:t>Spring-Steel Backer</a:t>
              </a:r>
            </a:p>
          </p:txBody>
        </p:sp>
      </p:grpSp>
      <p:pic>
        <p:nvPicPr>
          <p:cNvPr id="273" name="Picture 15" descr="Picture 15"/>
          <p:cNvPicPr>
            <a:picLocks noChangeAspect="1"/>
          </p:cNvPicPr>
          <p:nvPr/>
        </p:nvPicPr>
        <p:blipFill>
          <a:blip r:embed="rId4">
            <a:extLst/>
          </a:blip>
          <a:srcRect l="18073" t="392" r="0" b="0"/>
          <a:stretch>
            <a:fillRect/>
          </a:stretch>
        </p:blipFill>
        <p:spPr>
          <a:xfrm>
            <a:off x="6390285" y="2283167"/>
            <a:ext cx="2731944" cy="1938619"/>
          </a:xfrm>
          <a:prstGeom prst="rect">
            <a:avLst/>
          </a:prstGeom>
          <a:ln w="12700">
            <a:miter lim="400000"/>
          </a:ln>
        </p:spPr>
      </p:pic>
      <p:sp>
        <p:nvSpPr>
          <p:cNvPr id="274" name="Title 1"/>
          <p:cNvSpPr txBox="1"/>
          <p:nvPr/>
        </p:nvSpPr>
        <p:spPr>
          <a:xfrm>
            <a:off x="641745" y="609599"/>
            <a:ext cx="7846948" cy="758920"/>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normAutofit fontScale="100000" lnSpcReduction="0"/>
          </a:bodyPr>
          <a:lstStyle>
            <a:lvl1pPr defTabSz="1019175">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CARBIDE TIPPED HOLE SAWS</a:t>
            </a:r>
          </a:p>
        </p:txBody>
      </p:sp>
      <p:pic>
        <p:nvPicPr>
          <p:cNvPr id="275" name="Hole saw script_12" descr="Hole saw script_12"/>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280" fill="hold"/>
                                        <p:tgtEl>
                                          <p:spTgt spid="27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7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Title 1"/>
          <p:cNvSpPr txBox="1"/>
          <p:nvPr>
            <p:ph type="title"/>
          </p:nvPr>
        </p:nvSpPr>
        <p:spPr>
          <a:xfrm>
            <a:off x="457488" y="274543"/>
            <a:ext cx="8229025" cy="1143001"/>
          </a:xfrm>
          <a:prstGeom prst="rect">
            <a:avLst/>
          </a:prstGeom>
        </p:spPr>
        <p:txBody>
          <a:bodyPr/>
          <a:lstStyle/>
          <a:p>
            <a:pPr/>
            <a:r>
              <a:t>Bi-Metal Hole Saw – Cutting Wood</a:t>
            </a:r>
          </a:p>
        </p:txBody>
      </p:sp>
      <p:sp>
        <p:nvSpPr>
          <p:cNvPr id="280" name="Content Placeholder 2"/>
          <p:cNvSpPr txBox="1"/>
          <p:nvPr>
            <p:ph type="body" idx="1"/>
          </p:nvPr>
        </p:nvSpPr>
        <p:spPr>
          <a:xfrm>
            <a:off x="457488" y="1599639"/>
            <a:ext cx="8229025" cy="4527177"/>
          </a:xfrm>
          <a:prstGeom prst="rect">
            <a:avLst/>
          </a:prstGeom>
        </p:spPr>
        <p:txBody>
          <a:bodyPr/>
          <a:lstStyle/>
          <a:p>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itle 1"/>
          <p:cNvSpPr txBox="1"/>
          <p:nvPr>
            <p:ph type="title"/>
          </p:nvPr>
        </p:nvSpPr>
        <p:spPr>
          <a:xfrm>
            <a:off x="457488" y="274543"/>
            <a:ext cx="8229025" cy="1143001"/>
          </a:xfrm>
          <a:prstGeom prst="rect">
            <a:avLst/>
          </a:prstGeom>
        </p:spPr>
        <p:txBody>
          <a:bodyPr/>
          <a:lstStyle/>
          <a:p>
            <a:pPr/>
            <a:r>
              <a:t>Bi-Metal Hole Saw – Cutting Metal</a:t>
            </a:r>
          </a:p>
        </p:txBody>
      </p:sp>
      <p:sp>
        <p:nvSpPr>
          <p:cNvPr id="283" name="Content Placeholder 2"/>
          <p:cNvSpPr txBox="1"/>
          <p:nvPr>
            <p:ph type="body" idx="1"/>
          </p:nvPr>
        </p:nvSpPr>
        <p:spPr>
          <a:xfrm>
            <a:off x="457488" y="1599639"/>
            <a:ext cx="8229025" cy="4527177"/>
          </a:xfrm>
          <a:prstGeom prst="rect">
            <a:avLst/>
          </a:prstGeom>
        </p:spPr>
        <p:txBody>
          <a:bodyPr/>
          <a:lstStyle/>
          <a:p>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7" name="TextBox 128"/>
          <p:cNvGrpSpPr/>
          <p:nvPr/>
        </p:nvGrpSpPr>
        <p:grpSpPr>
          <a:xfrm>
            <a:off x="762000" y="1514110"/>
            <a:ext cx="7543800" cy="758919"/>
            <a:chOff x="0" y="0"/>
            <a:chExt cx="7543800" cy="758918"/>
          </a:xfrm>
        </p:grpSpPr>
        <p:sp>
          <p:nvSpPr>
            <p:cNvPr id="285" name="Rectangle"/>
            <p:cNvSpPr/>
            <p:nvPr/>
          </p:nvSpPr>
          <p:spPr>
            <a:xfrm>
              <a:off x="0" y="-1"/>
              <a:ext cx="7543800" cy="75892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100"/>
              </a:pPr>
            </a:p>
          </p:txBody>
        </p:sp>
        <p:sp>
          <p:nvSpPr>
            <p:cNvPr id="286" name="Carbide tipped hole saws are wear-resistant and the best choice for cutting softer, highly abrasive materials."/>
            <p:cNvSpPr txBox="1"/>
            <p:nvPr/>
          </p:nvSpPr>
          <p:spPr>
            <a:xfrm>
              <a:off x="45709" y="-1"/>
              <a:ext cx="7452382" cy="6251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p>
              <a:pPr/>
              <a:r>
                <a:t>Carbide tipped hole saws are wear-resistant and the best choice for cutting softer, highly abrasive materials.</a:t>
              </a:r>
            </a:p>
          </p:txBody>
        </p:sp>
      </p:grpSp>
      <p:pic>
        <p:nvPicPr>
          <p:cNvPr id="288" name="Picture 15" descr="Picture 15"/>
          <p:cNvPicPr>
            <a:picLocks noChangeAspect="1"/>
          </p:cNvPicPr>
          <p:nvPr/>
        </p:nvPicPr>
        <p:blipFill>
          <a:blip r:embed="rId3">
            <a:extLst/>
          </a:blip>
          <a:srcRect l="18073" t="392" r="0" b="0"/>
          <a:stretch>
            <a:fillRect/>
          </a:stretch>
        </p:blipFill>
        <p:spPr>
          <a:xfrm>
            <a:off x="5181600" y="2880473"/>
            <a:ext cx="2731944" cy="1938619"/>
          </a:xfrm>
          <a:prstGeom prst="rect">
            <a:avLst/>
          </a:prstGeom>
          <a:ln w="12700">
            <a:miter lim="400000"/>
          </a:ln>
        </p:spPr>
      </p:pic>
      <p:sp>
        <p:nvSpPr>
          <p:cNvPr id="289" name="Title 1"/>
          <p:cNvSpPr txBox="1"/>
          <p:nvPr/>
        </p:nvSpPr>
        <p:spPr>
          <a:xfrm>
            <a:off x="641745" y="609599"/>
            <a:ext cx="7846948" cy="758920"/>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normAutofit fontScale="100000" lnSpcReduction="0"/>
          </a:bodyPr>
          <a:lstStyle>
            <a:lvl1pPr defTabSz="1019175">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CARBIDE HOLE SAWS</a:t>
            </a:r>
          </a:p>
        </p:txBody>
      </p:sp>
      <p:sp>
        <p:nvSpPr>
          <p:cNvPr id="290" name="TextBox 2"/>
          <p:cNvSpPr txBox="1"/>
          <p:nvPr/>
        </p:nvSpPr>
        <p:spPr>
          <a:xfrm>
            <a:off x="807719" y="2438427"/>
            <a:ext cx="3261362" cy="29619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APPLICATIONS</a:t>
            </a:r>
          </a:p>
          <a:p>
            <a:pPr marL="285750" indent="-285750">
              <a:buSzPct val="100000"/>
              <a:buChar char="➢"/>
            </a:pPr>
            <a:r>
              <a:t>Acoustic Tile</a:t>
            </a:r>
          </a:p>
          <a:p>
            <a:pPr marL="285750" indent="-285750">
              <a:buSzPct val="100000"/>
              <a:buChar char="➢"/>
            </a:pPr>
            <a:r>
              <a:t>Countertops</a:t>
            </a:r>
          </a:p>
          <a:p>
            <a:pPr marL="285750" indent="-285750">
              <a:buSzPct val="100000"/>
              <a:buChar char="➢"/>
            </a:pPr>
            <a:r>
              <a:t>Drywall</a:t>
            </a:r>
          </a:p>
          <a:p>
            <a:pPr marL="285750" indent="-285750">
              <a:buSzPct val="100000"/>
              <a:buChar char="➢"/>
            </a:pPr>
            <a:r>
              <a:t>Fiberboard</a:t>
            </a:r>
          </a:p>
          <a:p>
            <a:pPr marL="285750" indent="-285750">
              <a:buSzPct val="100000"/>
              <a:buChar char="➢"/>
            </a:pPr>
            <a:r>
              <a:t>Fiberglass</a:t>
            </a:r>
          </a:p>
          <a:p>
            <a:pPr marL="285750" indent="-285750">
              <a:buSzPct val="100000"/>
              <a:buChar char="➢"/>
            </a:pPr>
            <a:r>
              <a:t>Plaster</a:t>
            </a:r>
          </a:p>
          <a:p>
            <a:pPr marL="285750" indent="-285750">
              <a:buSzPct val="100000"/>
              <a:buChar char="➢"/>
            </a:pPr>
            <a:r>
              <a:t>Nail-free Wood</a:t>
            </a:r>
          </a:p>
          <a:p>
            <a:pPr marL="285750" indent="-285750">
              <a:buSzPct val="100000"/>
              <a:buChar char="➢"/>
            </a:pPr>
            <a:r>
              <a:t>Aluminum (not primary)</a:t>
            </a:r>
          </a:p>
          <a:p>
            <a:pPr marL="285750" indent="-285750">
              <a:buSzPct val="100000"/>
              <a:buChar char="➢"/>
            </a:pPr>
            <a:r>
              <a:t>Stainless Steel (not primary)</a:t>
            </a:r>
          </a:p>
        </p:txBody>
      </p:sp>
      <p:pic>
        <p:nvPicPr>
          <p:cNvPr id="291" name="Hole saw script_15" descr="Hole saw script_15"/>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016" fill="hold"/>
                                        <p:tgtEl>
                                          <p:spTgt spid="29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9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7" name="TextBox 134"/>
          <p:cNvGrpSpPr/>
          <p:nvPr/>
        </p:nvGrpSpPr>
        <p:grpSpPr>
          <a:xfrm>
            <a:off x="764913" y="1542207"/>
            <a:ext cx="5334001" cy="1505793"/>
            <a:chOff x="0" y="0"/>
            <a:chExt cx="5334000" cy="1505791"/>
          </a:xfrm>
        </p:grpSpPr>
        <p:sp>
          <p:nvSpPr>
            <p:cNvPr id="295" name="Rectangle"/>
            <p:cNvSpPr/>
            <p:nvPr/>
          </p:nvSpPr>
          <p:spPr>
            <a:xfrm>
              <a:off x="0" y="-1"/>
              <a:ext cx="5334000" cy="1505793"/>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400"/>
              </a:pPr>
            </a:p>
          </p:txBody>
        </p:sp>
        <p:sp>
          <p:nvSpPr>
            <p:cNvPr id="296" name="GRIT EDGE - Whether diamond or carbide grit, the cutting edge is heat and/or chemically bonded to a spring-steel backer material.  The cutting edge of these hole saws grinds through an application, rather than pulling a chip."/>
            <p:cNvSpPr txBox="1"/>
            <p:nvPr/>
          </p:nvSpPr>
          <p:spPr>
            <a:xfrm>
              <a:off x="45709" y="-1"/>
              <a:ext cx="5242582" cy="15014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p>
              <a:pPr>
                <a:defRPr b="1" u="sng"/>
              </a:pPr>
              <a:r>
                <a:t>GRIT EDGE </a:t>
              </a:r>
              <a:r>
                <a:rPr b="0" u="none"/>
                <a:t>- Whether diamond or carbide grit, the cutting edge is heat and/or chemically bonded to a spring-steel backer material.  The cutting edge of these hole saws grinds through an application, rather than pulling a chip.  </a:t>
              </a:r>
            </a:p>
          </p:txBody>
        </p:sp>
      </p:grpSp>
      <p:pic>
        <p:nvPicPr>
          <p:cNvPr id="298" name="Picture 13" descr="Picture 13"/>
          <p:cNvPicPr>
            <a:picLocks noChangeAspect="1"/>
          </p:cNvPicPr>
          <p:nvPr/>
        </p:nvPicPr>
        <p:blipFill>
          <a:blip r:embed="rId3">
            <a:extLst/>
          </a:blip>
          <a:srcRect l="30882" t="8928" r="20259" b="22029"/>
          <a:stretch>
            <a:fillRect/>
          </a:stretch>
        </p:blipFill>
        <p:spPr>
          <a:xfrm>
            <a:off x="2265217" y="3809999"/>
            <a:ext cx="2679305" cy="2377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37" y="0"/>
                  <a:pt x="0" y="4835"/>
                  <a:pt x="0" y="10800"/>
                </a:cubicBezTo>
                <a:cubicBezTo>
                  <a:pt x="0" y="16765"/>
                  <a:pt x="4837" y="21600"/>
                  <a:pt x="10802" y="21600"/>
                </a:cubicBezTo>
                <a:cubicBezTo>
                  <a:pt x="16766" y="21600"/>
                  <a:pt x="21600" y="16765"/>
                  <a:pt x="21600" y="10800"/>
                </a:cubicBezTo>
                <a:cubicBezTo>
                  <a:pt x="21600" y="4835"/>
                  <a:pt x="16766" y="0"/>
                  <a:pt x="10802" y="0"/>
                </a:cubicBezTo>
                <a:close/>
              </a:path>
            </a:pathLst>
          </a:custGeom>
          <a:ln w="12700">
            <a:miter lim="400000"/>
          </a:ln>
        </p:spPr>
      </p:pic>
      <p:grpSp>
        <p:nvGrpSpPr>
          <p:cNvPr id="303" name="Line Callout 2 14"/>
          <p:cNvGrpSpPr/>
          <p:nvPr/>
        </p:nvGrpSpPr>
        <p:grpSpPr>
          <a:xfrm>
            <a:off x="533978" y="4808725"/>
            <a:ext cx="2678709" cy="381001"/>
            <a:chOff x="0" y="0"/>
            <a:chExt cx="2678708" cy="381000"/>
          </a:xfrm>
        </p:grpSpPr>
        <p:grpSp>
          <p:nvGrpSpPr>
            <p:cNvPr id="301" name="Group"/>
            <p:cNvGrpSpPr/>
            <p:nvPr/>
          </p:nvGrpSpPr>
          <p:grpSpPr>
            <a:xfrm>
              <a:off x="0" y="0"/>
              <a:ext cx="2678709" cy="381000"/>
              <a:chOff x="0" y="0"/>
              <a:chExt cx="2678708" cy="381000"/>
            </a:xfrm>
          </p:grpSpPr>
          <p:sp>
            <p:nvSpPr>
              <p:cNvPr id="299" name="Rectangle"/>
              <p:cNvSpPr/>
              <p:nvPr/>
            </p:nvSpPr>
            <p:spPr>
              <a:xfrm>
                <a:off x="0" y="0"/>
                <a:ext cx="1131455" cy="381000"/>
              </a:xfrm>
              <a:prstGeom prst="rect">
                <a:avLst/>
              </a:prstGeom>
              <a:noFill/>
              <a:ln w="25400" cap="flat">
                <a:solidFill>
                  <a:srgbClr val="000000"/>
                </a:solidFill>
                <a:prstDash val="solid"/>
                <a:round/>
              </a:ln>
              <a:effectLst/>
            </p:spPr>
            <p:txBody>
              <a:bodyPr wrap="square" lIns="45719" tIns="45719" rIns="45719" bIns="45719" numCol="1" anchor="ctr">
                <a:noAutofit/>
              </a:bodyPr>
              <a:lstStyle/>
              <a:p>
                <a:pPr>
                  <a:defRPr sz="1100">
                    <a:solidFill>
                      <a:srgbClr val="FFFFFF"/>
                    </a:solidFill>
                  </a:defRPr>
                </a:pPr>
              </a:p>
            </p:txBody>
          </p:sp>
          <p:sp>
            <p:nvSpPr>
              <p:cNvPr id="300" name="Line"/>
              <p:cNvSpPr/>
              <p:nvPr/>
            </p:nvSpPr>
            <p:spPr>
              <a:xfrm>
                <a:off x="1273487" y="60231"/>
                <a:ext cx="1405222" cy="1838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733" y="0"/>
                    </a:lnTo>
                    <a:lnTo>
                      <a:pt x="21600" y="21600"/>
                    </a:lnTo>
                  </a:path>
                </a:pathLst>
              </a:custGeom>
              <a:noFill/>
              <a:ln w="25400" cap="flat">
                <a:solidFill>
                  <a:srgbClr val="000000"/>
                </a:solidFill>
                <a:prstDash val="solid"/>
                <a:round/>
              </a:ln>
              <a:effectLst/>
            </p:spPr>
            <p:txBody>
              <a:bodyPr wrap="square" lIns="45719" tIns="45719" rIns="45719" bIns="45719" numCol="1" anchor="ctr">
                <a:noAutofit/>
              </a:bodyPr>
              <a:lstStyle/>
              <a:p>
                <a:pPr>
                  <a:defRPr sz="1100">
                    <a:solidFill>
                      <a:srgbClr val="FFFFFF"/>
                    </a:solidFill>
                  </a:defRPr>
                </a:pPr>
              </a:p>
            </p:txBody>
          </p:sp>
        </p:grpSp>
        <p:sp>
          <p:nvSpPr>
            <p:cNvPr id="302" name="Grit Edge"/>
            <p:cNvSpPr txBox="1"/>
            <p:nvPr/>
          </p:nvSpPr>
          <p:spPr>
            <a:xfrm>
              <a:off x="58409" y="40214"/>
              <a:ext cx="1014637" cy="300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lvl1pPr>
            </a:lstStyle>
            <a:p>
              <a:pPr/>
              <a:r>
                <a:t>Grit Edge</a:t>
              </a:r>
            </a:p>
          </p:txBody>
        </p:sp>
      </p:grpSp>
      <p:pic>
        <p:nvPicPr>
          <p:cNvPr id="304" name="Picture 15" descr="Picture 15"/>
          <p:cNvPicPr>
            <a:picLocks noChangeAspect="1"/>
          </p:cNvPicPr>
          <p:nvPr/>
        </p:nvPicPr>
        <p:blipFill>
          <a:blip r:embed="rId4">
            <a:extLst/>
          </a:blip>
          <a:stretch>
            <a:fillRect/>
          </a:stretch>
        </p:blipFill>
        <p:spPr>
          <a:xfrm>
            <a:off x="5901171" y="1961032"/>
            <a:ext cx="2757922" cy="1602442"/>
          </a:xfrm>
          <a:prstGeom prst="rect">
            <a:avLst/>
          </a:prstGeom>
          <a:ln w="12700">
            <a:miter lim="400000"/>
          </a:ln>
        </p:spPr>
      </p:pic>
      <p:pic>
        <p:nvPicPr>
          <p:cNvPr id="305" name="Picture 16" descr="Picture 16"/>
          <p:cNvPicPr>
            <a:picLocks noChangeAspect="1"/>
          </p:cNvPicPr>
          <p:nvPr/>
        </p:nvPicPr>
        <p:blipFill>
          <a:blip r:embed="rId5">
            <a:extLst/>
          </a:blip>
          <a:stretch>
            <a:fillRect/>
          </a:stretch>
        </p:blipFill>
        <p:spPr>
          <a:xfrm>
            <a:off x="5583525" y="4430738"/>
            <a:ext cx="2590512" cy="1505792"/>
          </a:xfrm>
          <a:prstGeom prst="rect">
            <a:avLst/>
          </a:prstGeom>
          <a:ln w="12700">
            <a:miter lim="400000"/>
          </a:ln>
        </p:spPr>
      </p:pic>
      <p:sp>
        <p:nvSpPr>
          <p:cNvPr id="306" name="Title 1"/>
          <p:cNvSpPr txBox="1"/>
          <p:nvPr/>
        </p:nvSpPr>
        <p:spPr>
          <a:xfrm>
            <a:off x="641745" y="577098"/>
            <a:ext cx="7846948" cy="684968"/>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normAutofit fontScale="100000" lnSpcReduction="0"/>
          </a:bodyPr>
          <a:lstStyle>
            <a:lvl1pPr defTabSz="1019175">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HOLE SAW TYPES</a:t>
            </a:r>
          </a:p>
        </p:txBody>
      </p:sp>
      <p:pic>
        <p:nvPicPr>
          <p:cNvPr id="307" name="Hole saw script_16" descr="Hole saw script_16"/>
          <p:cNvPicPr>
            <a:picLocks noChangeAspect="0"/>
          </p:cNvPicPr>
          <p:nvPr>
            <a:audioFile r:link="rId6"/>
            <p:extLst>
              <p:ext uri="{DAA4B4D4-6D71-4841-9C94-3DE7FCFB9230}">
                <p14:media xmlns:p14="http://schemas.microsoft.com/office/powerpoint/2010/main" r:embed="rId7"/>
              </p:ext>
            </p:extLst>
          </p:nvPr>
        </p:nvPicPr>
        <p:blipFill>
          <a:blip r:embed="rId8">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680" fill="hold"/>
                                        <p:tgtEl>
                                          <p:spTgt spid="30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30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3" name="TextBox 134"/>
          <p:cNvGrpSpPr/>
          <p:nvPr/>
        </p:nvGrpSpPr>
        <p:grpSpPr>
          <a:xfrm>
            <a:off x="729130" y="1371600"/>
            <a:ext cx="7693288" cy="869573"/>
            <a:chOff x="0" y="0"/>
            <a:chExt cx="7693286" cy="869572"/>
          </a:xfrm>
        </p:grpSpPr>
        <p:sp>
          <p:nvSpPr>
            <p:cNvPr id="311" name="Rectangle"/>
            <p:cNvSpPr/>
            <p:nvPr/>
          </p:nvSpPr>
          <p:spPr>
            <a:xfrm>
              <a:off x="0" y="0"/>
              <a:ext cx="7693287" cy="869573"/>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100"/>
              </a:pPr>
            </a:p>
          </p:txBody>
        </p:sp>
        <p:sp>
          <p:nvSpPr>
            <p:cNvPr id="312" name="GRIT EDGE  hole saws are the best choice for materials  too thin, hard or abrasive for bi-metal or carbide-tipped hole saws."/>
            <p:cNvSpPr txBox="1"/>
            <p:nvPr/>
          </p:nvSpPr>
          <p:spPr>
            <a:xfrm>
              <a:off x="45709" y="0"/>
              <a:ext cx="7601869" cy="6251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p>
              <a:pPr>
                <a:defRPr b="1" u="sng"/>
              </a:pPr>
              <a:r>
                <a:t>GRIT EDGE </a:t>
              </a:r>
              <a:r>
                <a:rPr b="0" u="none"/>
                <a:t> hole saws are the best choice for materials  too thin, hard or abrasive for bi-metal or carbide-tipped hole saws</a:t>
              </a:r>
              <a:r>
                <a:rPr b="0" sz="1400" u="none"/>
                <a:t>.</a:t>
              </a:r>
            </a:p>
          </p:txBody>
        </p:sp>
      </p:grpSp>
      <p:pic>
        <p:nvPicPr>
          <p:cNvPr id="314" name="Picture 15" descr="Picture 15"/>
          <p:cNvPicPr>
            <a:picLocks noChangeAspect="1"/>
          </p:cNvPicPr>
          <p:nvPr/>
        </p:nvPicPr>
        <p:blipFill>
          <a:blip r:embed="rId3">
            <a:extLst/>
          </a:blip>
          <a:stretch>
            <a:fillRect/>
          </a:stretch>
        </p:blipFill>
        <p:spPr>
          <a:xfrm>
            <a:off x="5247083" y="2250977"/>
            <a:ext cx="2757922" cy="1602442"/>
          </a:xfrm>
          <a:prstGeom prst="rect">
            <a:avLst/>
          </a:prstGeom>
          <a:ln w="12700">
            <a:miter lim="400000"/>
          </a:ln>
        </p:spPr>
      </p:pic>
      <p:pic>
        <p:nvPicPr>
          <p:cNvPr id="315" name="Picture 16" descr="Picture 16"/>
          <p:cNvPicPr>
            <a:picLocks noChangeAspect="1"/>
          </p:cNvPicPr>
          <p:nvPr/>
        </p:nvPicPr>
        <p:blipFill>
          <a:blip r:embed="rId4">
            <a:extLst/>
          </a:blip>
          <a:stretch>
            <a:fillRect/>
          </a:stretch>
        </p:blipFill>
        <p:spPr>
          <a:xfrm>
            <a:off x="952500" y="4894674"/>
            <a:ext cx="2590512" cy="1505792"/>
          </a:xfrm>
          <a:prstGeom prst="rect">
            <a:avLst/>
          </a:prstGeom>
          <a:ln w="12700">
            <a:miter lim="400000"/>
          </a:ln>
        </p:spPr>
      </p:pic>
      <p:sp>
        <p:nvSpPr>
          <p:cNvPr id="316" name="Title 1"/>
          <p:cNvSpPr txBox="1"/>
          <p:nvPr/>
        </p:nvSpPr>
        <p:spPr>
          <a:xfrm>
            <a:off x="641745" y="577098"/>
            <a:ext cx="7846948" cy="684968"/>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normAutofit fontScale="100000" lnSpcReduction="0"/>
          </a:bodyPr>
          <a:lstStyle>
            <a:lvl1pPr defTabSz="1019175">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GRIT EDGE HOLE SAWS</a:t>
            </a:r>
          </a:p>
        </p:txBody>
      </p:sp>
      <p:sp>
        <p:nvSpPr>
          <p:cNvPr id="317" name="TextBox 3"/>
          <p:cNvSpPr txBox="1"/>
          <p:nvPr/>
        </p:nvSpPr>
        <p:spPr>
          <a:xfrm>
            <a:off x="4008119" y="5110281"/>
            <a:ext cx="4328163" cy="1360249"/>
          </a:xfrm>
          <a:prstGeom prst="rect">
            <a:avLst/>
          </a:prstGeom>
          <a:ln w="12700">
            <a:miter lim="400000"/>
          </a:ln>
          <a:extLst>
            <a:ext uri="{C572A759-6A51-4108-AA02-DFA0A04FC94B}">
              <ma14:wrappingTextBoxFlag xmlns:ma14="http://schemas.microsoft.com/office/mac/drawingml/2011/main" val="1"/>
            </a:ext>
          </a:extLst>
        </p:spPr>
        <p:txBody>
          <a:bodyPr lIns="45719" rIns="45719" numCol="2"/>
          <a:lstStyle/>
          <a:p>
            <a:pPr marL="285750" indent="-285750">
              <a:buSzPct val="100000"/>
              <a:buChar char="➢"/>
            </a:pPr>
            <a:r>
              <a:t>Granite (stone)</a:t>
            </a:r>
          </a:p>
          <a:p>
            <a:pPr marL="285750" indent="-285750">
              <a:buSzPct val="100000"/>
              <a:buChar char="➢"/>
            </a:pPr>
            <a:r>
              <a:t>Ceramic Tile</a:t>
            </a:r>
          </a:p>
          <a:p>
            <a:pPr marL="285750" indent="-285750">
              <a:buSzPct val="100000"/>
              <a:buChar char="➢"/>
            </a:pPr>
            <a:r>
              <a:t>Glass Block</a:t>
            </a:r>
          </a:p>
          <a:p>
            <a:pPr marL="285750" indent="-285750">
              <a:buSzPct val="100000"/>
              <a:buChar char="➢"/>
            </a:pPr>
            <a:r>
              <a:t>Brick (masonry)</a:t>
            </a:r>
          </a:p>
          <a:p>
            <a:pPr marL="285750" indent="-285750">
              <a:buSzPct val="100000"/>
              <a:buChar char="➢"/>
            </a:pPr>
          </a:p>
          <a:p>
            <a:pPr marL="285750" indent="-285750">
              <a:buSzPct val="100000"/>
              <a:buChar char="➢"/>
            </a:pPr>
            <a:r>
              <a:t>Cast Iron</a:t>
            </a:r>
          </a:p>
          <a:p>
            <a:pPr marL="285750" indent="-285750">
              <a:buSzPct val="100000"/>
              <a:buChar char="➢"/>
            </a:pPr>
            <a:r>
              <a:t>Laminate Flooring</a:t>
            </a:r>
          </a:p>
          <a:p>
            <a:pPr marL="285750" indent="-285750">
              <a:buSzPct val="100000"/>
              <a:buChar char="➢"/>
            </a:pPr>
            <a:r>
              <a:t>Computer Flooring</a:t>
            </a:r>
          </a:p>
        </p:txBody>
      </p:sp>
      <p:sp>
        <p:nvSpPr>
          <p:cNvPr id="318" name="TextBox 2"/>
          <p:cNvSpPr txBox="1"/>
          <p:nvPr/>
        </p:nvSpPr>
        <p:spPr>
          <a:xfrm>
            <a:off x="774849" y="2676442"/>
            <a:ext cx="4894432" cy="2008376"/>
          </a:xfrm>
          <a:prstGeom prst="rect">
            <a:avLst/>
          </a:prstGeom>
          <a:ln w="12700">
            <a:miter lim="400000"/>
          </a:ln>
          <a:extLst>
            <a:ext uri="{C572A759-6A51-4108-AA02-DFA0A04FC94B}">
              <ma14:wrappingTextBoxFlag xmlns:ma14="http://schemas.microsoft.com/office/mac/drawingml/2011/main" val="1"/>
            </a:ext>
          </a:extLst>
        </p:spPr>
        <p:txBody>
          <a:bodyPr lIns="45719" rIns="45719" numCol="2"/>
          <a:lstStyle/>
          <a:p>
            <a:pPr marL="285750" indent="-285750">
              <a:buSzPct val="100000"/>
              <a:buChar char="➢"/>
            </a:pPr>
            <a:r>
              <a:t>Acoustic Tile</a:t>
            </a:r>
          </a:p>
          <a:p>
            <a:pPr marL="285750" indent="-285750">
              <a:buSzPct val="100000"/>
              <a:buChar char="➢"/>
            </a:pPr>
            <a:r>
              <a:t>Brick</a:t>
            </a:r>
          </a:p>
          <a:p>
            <a:pPr marL="285750" indent="-285750">
              <a:buSzPct val="100000"/>
              <a:buChar char="➢"/>
            </a:pPr>
            <a:r>
              <a:t>Cement Board</a:t>
            </a:r>
          </a:p>
          <a:p>
            <a:pPr marL="285750" indent="-285750">
              <a:buSzPct val="100000"/>
              <a:buChar char="➢"/>
            </a:pPr>
            <a:r>
              <a:t>Ceramics</a:t>
            </a:r>
          </a:p>
          <a:p>
            <a:pPr marL="285750" indent="-285750">
              <a:buSzPct val="100000"/>
              <a:buChar char="➢"/>
            </a:pPr>
            <a:r>
              <a:t>Composites</a:t>
            </a:r>
          </a:p>
          <a:p>
            <a:pPr marL="285750" indent="-285750">
              <a:buSzPct val="100000"/>
              <a:buChar char="➢"/>
            </a:pPr>
            <a:r>
              <a:t>Hardyboard</a:t>
            </a:r>
          </a:p>
          <a:p>
            <a:pPr marL="285750" indent="-285750">
              <a:buSzPct val="100000"/>
              <a:buChar char="➢"/>
            </a:pPr>
            <a:r>
              <a:t>Computer Flooring</a:t>
            </a:r>
          </a:p>
          <a:p>
            <a:pPr marL="285750" indent="-285750">
              <a:buSzPct val="100000"/>
              <a:buChar char="➢"/>
            </a:pPr>
            <a:r>
              <a:t>Fiberglass</a:t>
            </a:r>
          </a:p>
          <a:p>
            <a:pPr marL="285750" indent="-285750">
              <a:buSzPct val="100000"/>
              <a:buChar char="➢"/>
            </a:pPr>
            <a:r>
              <a:t>Hardened Steel</a:t>
            </a:r>
          </a:p>
          <a:p>
            <a:pPr marL="285750" indent="-285750">
              <a:buSzPct val="100000"/>
              <a:buChar char="➢"/>
            </a:pPr>
            <a:r>
              <a:t>Particle Board</a:t>
            </a:r>
          </a:p>
          <a:p>
            <a:pPr marL="285750" indent="-285750">
              <a:buSzPct val="100000"/>
              <a:buChar char="➢"/>
            </a:pPr>
            <a:r>
              <a:t>Formica</a:t>
            </a:r>
          </a:p>
        </p:txBody>
      </p:sp>
      <p:pic>
        <p:nvPicPr>
          <p:cNvPr id="319" name="Hole saw script_17" descr="Hole saw script_17"/>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104" fill="hold"/>
                                        <p:tgtEl>
                                          <p:spTgt spid="31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3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5" name="TextBox 18"/>
          <p:cNvGrpSpPr/>
          <p:nvPr/>
        </p:nvGrpSpPr>
        <p:grpSpPr>
          <a:xfrm>
            <a:off x="108960" y="4460788"/>
            <a:ext cx="1567440" cy="739589"/>
            <a:chOff x="0" y="0"/>
            <a:chExt cx="1567439" cy="739587"/>
          </a:xfrm>
        </p:grpSpPr>
        <p:sp>
          <p:nvSpPr>
            <p:cNvPr id="323" name="Rectangle"/>
            <p:cNvSpPr/>
            <p:nvPr/>
          </p:nvSpPr>
          <p:spPr>
            <a:xfrm>
              <a:off x="0" y="0"/>
              <a:ext cx="1567440" cy="73958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100"/>
              </a:pPr>
            </a:p>
          </p:txBody>
        </p:sp>
        <p:sp>
          <p:nvSpPr>
            <p:cNvPr id="324" name="THREAD…"/>
            <p:cNvSpPr txBox="1"/>
            <p:nvPr/>
          </p:nvSpPr>
          <p:spPr>
            <a:xfrm>
              <a:off x="45709" y="47314"/>
              <a:ext cx="1476022" cy="6449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p>
              <a:pPr algn="ctr">
                <a:defRPr b="1" sz="2000"/>
              </a:pPr>
              <a:r>
                <a:t>THREAD </a:t>
              </a:r>
              <a:endParaRPr sz="1100"/>
            </a:p>
            <a:p>
              <a:pPr algn="ctr">
                <a:defRPr b="1" sz="2000"/>
              </a:pPr>
              <a:r>
                <a:t>DRIVE</a:t>
              </a:r>
            </a:p>
          </p:txBody>
        </p:sp>
      </p:grpSp>
      <p:grpSp>
        <p:nvGrpSpPr>
          <p:cNvPr id="328" name="TextBox 39"/>
          <p:cNvGrpSpPr/>
          <p:nvPr/>
        </p:nvGrpSpPr>
        <p:grpSpPr>
          <a:xfrm>
            <a:off x="6857999" y="4724400"/>
            <a:ext cx="1860264" cy="739588"/>
            <a:chOff x="0" y="0"/>
            <a:chExt cx="1860262" cy="739587"/>
          </a:xfrm>
        </p:grpSpPr>
        <p:sp>
          <p:nvSpPr>
            <p:cNvPr id="326" name="Rectangle"/>
            <p:cNvSpPr/>
            <p:nvPr/>
          </p:nvSpPr>
          <p:spPr>
            <a:xfrm>
              <a:off x="-1" y="0"/>
              <a:ext cx="1860264" cy="73958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100"/>
              </a:pPr>
            </a:p>
          </p:txBody>
        </p:sp>
        <p:sp>
          <p:nvSpPr>
            <p:cNvPr id="327" name="PIN…"/>
            <p:cNvSpPr txBox="1"/>
            <p:nvPr/>
          </p:nvSpPr>
          <p:spPr>
            <a:xfrm>
              <a:off x="45708" y="47314"/>
              <a:ext cx="1768846" cy="6449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p>
              <a:pPr algn="ctr">
                <a:defRPr b="1" sz="2000"/>
              </a:pPr>
              <a:r>
                <a:t>PIN</a:t>
              </a:r>
              <a:endParaRPr sz="1100"/>
            </a:p>
            <a:p>
              <a:pPr algn="ctr">
                <a:defRPr b="1" sz="2000"/>
              </a:pPr>
              <a:r>
                <a:t>DRIVE</a:t>
              </a:r>
            </a:p>
          </p:txBody>
        </p:sp>
      </p:grpSp>
      <p:grpSp>
        <p:nvGrpSpPr>
          <p:cNvPr id="331" name="TextBox 3"/>
          <p:cNvGrpSpPr/>
          <p:nvPr/>
        </p:nvGrpSpPr>
        <p:grpSpPr>
          <a:xfrm>
            <a:off x="2819977" y="1927412"/>
            <a:ext cx="2730501" cy="1098177"/>
            <a:chOff x="0" y="0"/>
            <a:chExt cx="2730500" cy="1098175"/>
          </a:xfrm>
        </p:grpSpPr>
        <p:sp>
          <p:nvSpPr>
            <p:cNvPr id="329" name="Rectangle"/>
            <p:cNvSpPr/>
            <p:nvPr/>
          </p:nvSpPr>
          <p:spPr>
            <a:xfrm>
              <a:off x="0" y="0"/>
              <a:ext cx="2730500" cy="1098176"/>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defRPr sz="1100"/>
              </a:pPr>
            </a:p>
          </p:txBody>
        </p:sp>
        <p:sp>
          <p:nvSpPr>
            <p:cNvPr id="330" name="SHANK - hex size ranges from 1/4&quot; up to 3/8&quot;, all 6 sides ground flat for optimal chucking"/>
            <p:cNvSpPr txBox="1"/>
            <p:nvPr/>
          </p:nvSpPr>
          <p:spPr>
            <a:xfrm>
              <a:off x="50471" y="4762"/>
              <a:ext cx="2629558"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defRPr sz="1600"/>
              </a:lvl1pPr>
            </a:lstStyle>
            <a:p>
              <a:pPr/>
              <a:r>
                <a:t>SHANK - hex size ranges from 1/4" up to 3/8", all 6 sides ground flat for optimal chucking</a:t>
              </a:r>
            </a:p>
          </p:txBody>
        </p:sp>
      </p:grpSp>
      <p:grpSp>
        <p:nvGrpSpPr>
          <p:cNvPr id="334" name="TextBox 143"/>
          <p:cNvGrpSpPr/>
          <p:nvPr/>
        </p:nvGrpSpPr>
        <p:grpSpPr>
          <a:xfrm>
            <a:off x="2867603" y="3185272"/>
            <a:ext cx="2633807" cy="560295"/>
            <a:chOff x="0" y="0"/>
            <a:chExt cx="2633806" cy="560293"/>
          </a:xfrm>
        </p:grpSpPr>
        <p:sp>
          <p:nvSpPr>
            <p:cNvPr id="332" name="Rectangle"/>
            <p:cNvSpPr/>
            <p:nvPr/>
          </p:nvSpPr>
          <p:spPr>
            <a:xfrm>
              <a:off x="-1" y="0"/>
              <a:ext cx="2633808" cy="560294"/>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defRPr sz="1100"/>
              </a:pPr>
            </a:p>
          </p:txBody>
        </p:sp>
        <p:sp>
          <p:nvSpPr>
            <p:cNvPr id="333" name="DRIVE PINS - extended into hole saw cap"/>
            <p:cNvSpPr txBox="1"/>
            <p:nvPr/>
          </p:nvSpPr>
          <p:spPr>
            <a:xfrm>
              <a:off x="50471" y="4762"/>
              <a:ext cx="2532864" cy="554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defRPr sz="1600"/>
              </a:lvl1pPr>
            </a:lstStyle>
            <a:p>
              <a:pPr/>
              <a:r>
                <a:t>DRIVE PINS - extended into hole saw cap</a:t>
              </a:r>
            </a:p>
          </p:txBody>
        </p:sp>
      </p:grpSp>
      <p:grpSp>
        <p:nvGrpSpPr>
          <p:cNvPr id="337" name="TextBox 4"/>
          <p:cNvGrpSpPr/>
          <p:nvPr/>
        </p:nvGrpSpPr>
        <p:grpSpPr>
          <a:xfrm>
            <a:off x="2854614" y="3899648"/>
            <a:ext cx="2643910" cy="1105182"/>
            <a:chOff x="0" y="0"/>
            <a:chExt cx="2643908" cy="1105180"/>
          </a:xfrm>
        </p:grpSpPr>
        <p:sp>
          <p:nvSpPr>
            <p:cNvPr id="335" name="Rectangle"/>
            <p:cNvSpPr/>
            <p:nvPr/>
          </p:nvSpPr>
          <p:spPr>
            <a:xfrm>
              <a:off x="0" y="0"/>
              <a:ext cx="2643909" cy="1105181"/>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defRPr sz="1100"/>
              </a:pPr>
            </a:p>
          </p:txBody>
        </p:sp>
        <p:sp>
          <p:nvSpPr>
            <p:cNvPr id="336" name="THREAD PITCH - either 1/2&quot; - 20 or  5/8&quot; - 18 threads, dependent on the diameter of the hole saw"/>
            <p:cNvSpPr txBox="1"/>
            <p:nvPr/>
          </p:nvSpPr>
          <p:spPr>
            <a:xfrm>
              <a:off x="50471" y="4762"/>
              <a:ext cx="2542967"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defRPr sz="1600"/>
              </a:lvl1pPr>
            </a:lstStyle>
            <a:p>
              <a:pPr/>
              <a:r>
                <a:t>THREAD PITCH - either 1/2" - 20 or  5/8" - 18 threads, dependent on the diameter of the hole saw</a:t>
              </a:r>
            </a:p>
          </p:txBody>
        </p:sp>
      </p:grpSp>
      <p:grpSp>
        <p:nvGrpSpPr>
          <p:cNvPr id="340" name="TextBox 8"/>
          <p:cNvGrpSpPr/>
          <p:nvPr/>
        </p:nvGrpSpPr>
        <p:grpSpPr>
          <a:xfrm>
            <a:off x="2896467" y="5163110"/>
            <a:ext cx="2645354" cy="1067335"/>
            <a:chOff x="0" y="0"/>
            <a:chExt cx="2645352" cy="1067333"/>
          </a:xfrm>
        </p:grpSpPr>
        <p:sp>
          <p:nvSpPr>
            <p:cNvPr id="338" name="Rectangle"/>
            <p:cNvSpPr/>
            <p:nvPr/>
          </p:nvSpPr>
          <p:spPr>
            <a:xfrm>
              <a:off x="0" y="0"/>
              <a:ext cx="2645353" cy="1008530"/>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defRPr sz="1100"/>
              </a:pPr>
            </a:p>
          </p:txBody>
        </p:sp>
        <p:sp>
          <p:nvSpPr>
            <p:cNvPr id="339" name="PILOT DRILL - either high speed steel or carbide tipped, dependent on the application."/>
            <p:cNvSpPr txBox="1"/>
            <p:nvPr/>
          </p:nvSpPr>
          <p:spPr>
            <a:xfrm>
              <a:off x="50471" y="4762"/>
              <a:ext cx="2544410"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defRPr sz="1600"/>
              </a:lvl1pPr>
            </a:lstStyle>
            <a:p>
              <a:pPr/>
              <a:r>
                <a:t>PILOT DRILL - either high speed steel or carbide tipped, dependent on the application.</a:t>
              </a:r>
            </a:p>
          </p:txBody>
        </p:sp>
      </p:grpSp>
      <p:sp>
        <p:nvSpPr>
          <p:cNvPr id="341" name="Title 1"/>
          <p:cNvSpPr txBox="1"/>
          <p:nvPr/>
        </p:nvSpPr>
        <p:spPr>
          <a:xfrm>
            <a:off x="655310" y="593911"/>
            <a:ext cx="7757183" cy="797018"/>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normAutofit fontScale="100000" lnSpcReduction="0"/>
          </a:bodyPr>
          <a:lstStyle>
            <a:lvl1pPr defTabSz="1019175">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ANATOMY OF AN ARBOR</a:t>
            </a:r>
          </a:p>
        </p:txBody>
      </p:sp>
      <p:sp>
        <p:nvSpPr>
          <p:cNvPr id="342" name="Straight Arrow Connector 4"/>
          <p:cNvSpPr/>
          <p:nvPr/>
        </p:nvSpPr>
        <p:spPr>
          <a:xfrm>
            <a:off x="5541819" y="3562070"/>
            <a:ext cx="831274" cy="364192"/>
          </a:xfrm>
          <a:prstGeom prst="line">
            <a:avLst/>
          </a:prstGeom>
          <a:ln w="28575">
            <a:solidFill>
              <a:srgbClr val="000000"/>
            </a:solidFill>
            <a:tailEnd type="triangle"/>
          </a:ln>
        </p:spPr>
        <p:txBody>
          <a:bodyPr lIns="45719" rIns="45719"/>
          <a:lstStyle/>
          <a:p>
            <a:pPr/>
          </a:p>
        </p:txBody>
      </p:sp>
      <p:sp>
        <p:nvSpPr>
          <p:cNvPr id="343" name="Straight Arrow Connector 27"/>
          <p:cNvSpPr/>
          <p:nvPr/>
        </p:nvSpPr>
        <p:spPr>
          <a:xfrm>
            <a:off x="5550479" y="2476500"/>
            <a:ext cx="1037649" cy="0"/>
          </a:xfrm>
          <a:prstGeom prst="line">
            <a:avLst/>
          </a:prstGeom>
          <a:ln w="28575">
            <a:solidFill>
              <a:srgbClr val="000000"/>
            </a:solidFill>
            <a:tailEnd type="triangle"/>
          </a:ln>
        </p:spPr>
        <p:txBody>
          <a:bodyPr lIns="45719" rIns="45719"/>
          <a:lstStyle/>
          <a:p>
            <a:pPr/>
          </a:p>
        </p:txBody>
      </p:sp>
      <p:sp>
        <p:nvSpPr>
          <p:cNvPr id="344" name="Straight Arrow Connector 27"/>
          <p:cNvSpPr/>
          <p:nvPr/>
        </p:nvSpPr>
        <p:spPr>
          <a:xfrm flipH="1">
            <a:off x="1805420" y="2476500"/>
            <a:ext cx="1014557" cy="0"/>
          </a:xfrm>
          <a:prstGeom prst="line">
            <a:avLst/>
          </a:prstGeom>
          <a:ln w="28575">
            <a:solidFill>
              <a:srgbClr val="000000"/>
            </a:solidFill>
            <a:tailEnd type="triangle"/>
          </a:ln>
        </p:spPr>
        <p:txBody>
          <a:bodyPr lIns="45719" rIns="45719"/>
          <a:lstStyle/>
          <a:p>
            <a:pPr/>
          </a:p>
        </p:txBody>
      </p:sp>
      <p:sp>
        <p:nvSpPr>
          <p:cNvPr id="345" name="Straight Arrow Connector 27"/>
          <p:cNvSpPr/>
          <p:nvPr/>
        </p:nvSpPr>
        <p:spPr>
          <a:xfrm>
            <a:off x="5472546" y="4168588"/>
            <a:ext cx="1037649" cy="1"/>
          </a:xfrm>
          <a:prstGeom prst="line">
            <a:avLst/>
          </a:prstGeom>
          <a:ln w="28575">
            <a:solidFill>
              <a:srgbClr val="000000"/>
            </a:solidFill>
            <a:tailEnd type="triangle"/>
          </a:ln>
        </p:spPr>
        <p:txBody>
          <a:bodyPr lIns="45719" rIns="45719"/>
          <a:lstStyle/>
          <a:p>
            <a:pPr/>
          </a:p>
        </p:txBody>
      </p:sp>
      <p:sp>
        <p:nvSpPr>
          <p:cNvPr id="346" name="Straight Arrow Connector 27"/>
          <p:cNvSpPr/>
          <p:nvPr/>
        </p:nvSpPr>
        <p:spPr>
          <a:xfrm flipH="1" flipV="1">
            <a:off x="1805420" y="3744166"/>
            <a:ext cx="1014557" cy="424423"/>
          </a:xfrm>
          <a:prstGeom prst="line">
            <a:avLst/>
          </a:prstGeom>
          <a:ln w="28575">
            <a:solidFill>
              <a:srgbClr val="000000"/>
            </a:solidFill>
            <a:tailEnd type="triangle"/>
          </a:ln>
        </p:spPr>
        <p:txBody>
          <a:bodyPr lIns="45719" rIns="45719"/>
          <a:lstStyle/>
          <a:p>
            <a:pPr/>
          </a:p>
        </p:txBody>
      </p:sp>
      <p:sp>
        <p:nvSpPr>
          <p:cNvPr id="347" name="Straight Arrow Connector 27"/>
          <p:cNvSpPr/>
          <p:nvPr/>
        </p:nvSpPr>
        <p:spPr>
          <a:xfrm>
            <a:off x="5541819" y="5244353"/>
            <a:ext cx="1037649" cy="1"/>
          </a:xfrm>
          <a:prstGeom prst="line">
            <a:avLst/>
          </a:prstGeom>
          <a:ln w="28575">
            <a:solidFill>
              <a:srgbClr val="000000"/>
            </a:solidFill>
            <a:tailEnd type="triangle"/>
          </a:ln>
        </p:spPr>
        <p:txBody>
          <a:bodyPr lIns="45719" rIns="45719"/>
          <a:lstStyle/>
          <a:p>
            <a:pPr/>
          </a:p>
        </p:txBody>
      </p:sp>
      <p:sp>
        <p:nvSpPr>
          <p:cNvPr id="348" name="Straight Arrow Connector 27"/>
          <p:cNvSpPr/>
          <p:nvPr/>
        </p:nvSpPr>
        <p:spPr>
          <a:xfrm flipH="1">
            <a:off x="1873252" y="5244353"/>
            <a:ext cx="1014557" cy="1"/>
          </a:xfrm>
          <a:prstGeom prst="line">
            <a:avLst/>
          </a:prstGeom>
          <a:ln w="28575">
            <a:solidFill>
              <a:srgbClr val="000000"/>
            </a:solidFill>
            <a:tailEnd type="triangle"/>
          </a:ln>
        </p:spPr>
        <p:txBody>
          <a:bodyPr lIns="45719" rIns="45719"/>
          <a:lstStyle/>
          <a:p>
            <a:pPr/>
          </a:p>
        </p:txBody>
      </p:sp>
      <p:pic>
        <p:nvPicPr>
          <p:cNvPr id="349" name="Picture 1" descr="Picture 1"/>
          <p:cNvPicPr>
            <a:picLocks noChangeAspect="1"/>
          </p:cNvPicPr>
          <p:nvPr/>
        </p:nvPicPr>
        <p:blipFill>
          <a:blip r:embed="rId3">
            <a:extLst/>
          </a:blip>
          <a:stretch>
            <a:fillRect/>
          </a:stretch>
        </p:blipFill>
        <p:spPr>
          <a:xfrm>
            <a:off x="6327152" y="2057967"/>
            <a:ext cx="1391360" cy="4221242"/>
          </a:xfrm>
          <a:prstGeom prst="rect">
            <a:avLst/>
          </a:prstGeom>
          <a:ln w="12700">
            <a:miter lim="400000"/>
          </a:ln>
        </p:spPr>
      </p:pic>
      <p:pic>
        <p:nvPicPr>
          <p:cNvPr id="350" name="Picture 3" descr="Picture 3"/>
          <p:cNvPicPr>
            <a:picLocks noChangeAspect="1"/>
          </p:cNvPicPr>
          <p:nvPr/>
        </p:nvPicPr>
        <p:blipFill>
          <a:blip r:embed="rId4">
            <a:extLst/>
          </a:blip>
          <a:stretch>
            <a:fillRect/>
          </a:stretch>
        </p:blipFill>
        <p:spPr>
          <a:xfrm>
            <a:off x="898443" y="2141852"/>
            <a:ext cx="1196178" cy="4029786"/>
          </a:xfrm>
          <a:prstGeom prst="rect">
            <a:avLst/>
          </a:prstGeom>
          <a:ln w="12700">
            <a:miter lim="400000"/>
          </a:ln>
        </p:spPr>
      </p:pic>
      <p:pic>
        <p:nvPicPr>
          <p:cNvPr id="351" name="Hole saw script_18" descr="Hole saw script_18"/>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448" fill="hold"/>
                                        <p:tgtEl>
                                          <p:spTgt spid="35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35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7" name="TextBox 21"/>
          <p:cNvGrpSpPr/>
          <p:nvPr/>
        </p:nvGrpSpPr>
        <p:grpSpPr>
          <a:xfrm>
            <a:off x="2209800" y="1479175"/>
            <a:ext cx="6172200" cy="1416425"/>
            <a:chOff x="0" y="0"/>
            <a:chExt cx="6172200" cy="1416424"/>
          </a:xfrm>
        </p:grpSpPr>
        <p:sp>
          <p:nvSpPr>
            <p:cNvPr id="355" name="Rectangle"/>
            <p:cNvSpPr/>
            <p:nvPr/>
          </p:nvSpPr>
          <p:spPr>
            <a:xfrm>
              <a:off x="0" y="-1"/>
              <a:ext cx="6172200" cy="1416426"/>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100"/>
              </a:pPr>
            </a:p>
          </p:txBody>
        </p:sp>
        <p:sp>
          <p:nvSpPr>
            <p:cNvPr id="356" name="THREAD DRIVE  arbors are, as the name indicates,  driven by the external threads of the arbor and the internal threads of the hole saw cap."/>
            <p:cNvSpPr txBox="1"/>
            <p:nvPr/>
          </p:nvSpPr>
          <p:spPr>
            <a:xfrm>
              <a:off x="45709" y="-1"/>
              <a:ext cx="6080782" cy="1096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p>
              <a:pPr>
                <a:defRPr b="1" sz="2200" u="sng"/>
              </a:pPr>
              <a:r>
                <a:t>THREAD DRIVE </a:t>
              </a:r>
              <a:r>
                <a:rPr u="none"/>
                <a:t> </a:t>
              </a:r>
              <a:r>
                <a:rPr b="0" u="none"/>
                <a:t>arbors are, as the name indicates,  driven by the external threads of the arbor and the internal threads of the hole saw cap.</a:t>
              </a:r>
            </a:p>
          </p:txBody>
        </p:sp>
      </p:grpSp>
      <p:grpSp>
        <p:nvGrpSpPr>
          <p:cNvPr id="360" name="TextBox 22"/>
          <p:cNvGrpSpPr/>
          <p:nvPr/>
        </p:nvGrpSpPr>
        <p:grpSpPr>
          <a:xfrm>
            <a:off x="2209799" y="3276320"/>
            <a:ext cx="6096001" cy="2438681"/>
            <a:chOff x="0" y="0"/>
            <a:chExt cx="6095999" cy="2438680"/>
          </a:xfrm>
        </p:grpSpPr>
        <p:sp>
          <p:nvSpPr>
            <p:cNvPr id="358" name="Rectangle"/>
            <p:cNvSpPr/>
            <p:nvPr/>
          </p:nvSpPr>
          <p:spPr>
            <a:xfrm>
              <a:off x="-1" y="-1"/>
              <a:ext cx="6096001" cy="2438682"/>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100"/>
              </a:pPr>
            </a:p>
          </p:txBody>
        </p:sp>
        <p:sp>
          <p:nvSpPr>
            <p:cNvPr id="359" name="Typically used for 1-1/4&quot; and smaller diameter hole saws.  The diameter of these hole saws is not large enough to utilize the pin drive option.  These arbors tend to be manufactured with a 1/2-20 thread designation."/>
            <p:cNvSpPr txBox="1"/>
            <p:nvPr/>
          </p:nvSpPr>
          <p:spPr>
            <a:xfrm>
              <a:off x="45708" y="-1"/>
              <a:ext cx="6004583" cy="1807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defRPr sz="2200"/>
              </a:lvl1pPr>
            </a:lstStyle>
            <a:p>
              <a:pPr/>
              <a:r>
                <a:t>Typically used for 1-1/4" and smaller diameter hole saws.  The diameter of these hole saws is not large enough to utilize the pin drive option.  These arbors tend to be manufactured with a 1/2-20 thread designation.</a:t>
              </a:r>
            </a:p>
          </p:txBody>
        </p:sp>
      </p:grpSp>
      <p:sp>
        <p:nvSpPr>
          <p:cNvPr id="361" name="Title 1"/>
          <p:cNvSpPr txBox="1"/>
          <p:nvPr/>
        </p:nvSpPr>
        <p:spPr>
          <a:xfrm>
            <a:off x="641745" y="609600"/>
            <a:ext cx="7846948" cy="685800"/>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normAutofit fontScale="100000" lnSpcReduction="0"/>
          </a:bodyPr>
          <a:lstStyle>
            <a:lvl1pPr defTabSz="1019175">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TYPES OF ARBORS</a:t>
            </a:r>
          </a:p>
        </p:txBody>
      </p:sp>
      <p:pic>
        <p:nvPicPr>
          <p:cNvPr id="362" name="Picture 2" descr="Picture 2"/>
          <p:cNvPicPr>
            <a:picLocks noChangeAspect="1"/>
          </p:cNvPicPr>
          <p:nvPr/>
        </p:nvPicPr>
        <p:blipFill>
          <a:blip r:embed="rId3">
            <a:extLst/>
          </a:blip>
          <a:stretch>
            <a:fillRect/>
          </a:stretch>
        </p:blipFill>
        <p:spPr>
          <a:xfrm>
            <a:off x="593077" y="1406893"/>
            <a:ext cx="1447801" cy="4877479"/>
          </a:xfrm>
          <a:prstGeom prst="rect">
            <a:avLst/>
          </a:prstGeom>
          <a:ln w="12700">
            <a:miter lim="400000"/>
          </a:ln>
        </p:spPr>
      </p:pic>
      <p:pic>
        <p:nvPicPr>
          <p:cNvPr id="363" name="Hole saw script_19" descr="Hole saw script_19"/>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104" fill="hold"/>
                                        <p:tgtEl>
                                          <p:spTgt spid="36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36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Title 1"/>
          <p:cNvSpPr txBox="1"/>
          <p:nvPr>
            <p:ph type="title"/>
          </p:nvPr>
        </p:nvSpPr>
        <p:spPr>
          <a:xfrm>
            <a:off x="457488" y="274543"/>
            <a:ext cx="8229025" cy="1143001"/>
          </a:xfrm>
          <a:prstGeom prst="rect">
            <a:avLst/>
          </a:prstGeom>
        </p:spPr>
        <p:txBody>
          <a:bodyPr/>
          <a:lstStyle/>
          <a:p>
            <a:pPr/>
            <a:r>
              <a:t>Training highlights</a:t>
            </a:r>
          </a:p>
        </p:txBody>
      </p:sp>
      <p:sp>
        <p:nvSpPr>
          <p:cNvPr id="36" name="Content Placeholder 2"/>
          <p:cNvSpPr txBox="1"/>
          <p:nvPr>
            <p:ph type="body" idx="1"/>
          </p:nvPr>
        </p:nvSpPr>
        <p:spPr>
          <a:xfrm>
            <a:off x="457488" y="1599639"/>
            <a:ext cx="8229025" cy="4527177"/>
          </a:xfrm>
          <a:prstGeom prst="rect">
            <a:avLst/>
          </a:prstGeom>
        </p:spPr>
        <p:txBody>
          <a:bodyPr/>
          <a:lstStyle/>
          <a:p>
            <a:pPr>
              <a:spcBef>
                <a:spcPts val="700"/>
              </a:spcBef>
              <a:defRPr sz="3200"/>
            </a:pPr>
            <a:r>
              <a:t>The 4 types of hole saws</a:t>
            </a:r>
          </a:p>
          <a:p>
            <a:pPr>
              <a:spcBef>
                <a:spcPts val="700"/>
              </a:spcBef>
              <a:defRPr sz="3200"/>
            </a:pPr>
            <a:r>
              <a:t>Hole Cutters</a:t>
            </a:r>
          </a:p>
          <a:p>
            <a:pPr>
              <a:spcBef>
                <a:spcPts val="700"/>
              </a:spcBef>
              <a:defRPr sz="3200"/>
            </a:pPr>
            <a:r>
              <a:t>Other boring tools</a:t>
            </a:r>
          </a:p>
        </p:txBody>
      </p:sp>
      <p:pic>
        <p:nvPicPr>
          <p:cNvPr id="37" name="Hole saw script_02" descr="Hole saw script_02"/>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432" fill="hold"/>
                                        <p:tgtEl>
                                          <p:spTgt spid="3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3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9" name="TextBox 54"/>
          <p:cNvGrpSpPr/>
          <p:nvPr/>
        </p:nvGrpSpPr>
        <p:grpSpPr>
          <a:xfrm>
            <a:off x="838198" y="1524000"/>
            <a:ext cx="5867403" cy="1770529"/>
            <a:chOff x="0" y="0"/>
            <a:chExt cx="5867401" cy="1770528"/>
          </a:xfrm>
        </p:grpSpPr>
        <p:sp>
          <p:nvSpPr>
            <p:cNvPr id="367" name="Rectangle"/>
            <p:cNvSpPr/>
            <p:nvPr/>
          </p:nvSpPr>
          <p:spPr>
            <a:xfrm>
              <a:off x="-1" y="0"/>
              <a:ext cx="5867403" cy="1770529"/>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100"/>
              </a:pPr>
            </a:p>
          </p:txBody>
        </p:sp>
        <p:sp>
          <p:nvSpPr>
            <p:cNvPr id="368" name="PIN DRIVE  arbors are driven by the use of solid steel pins positioned outside the edge of the arbor hole--taking the stress off of the arbor threads."/>
            <p:cNvSpPr txBox="1"/>
            <p:nvPr/>
          </p:nvSpPr>
          <p:spPr>
            <a:xfrm>
              <a:off x="45708" y="0"/>
              <a:ext cx="5775985" cy="14521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p>
              <a:pPr>
                <a:defRPr b="1" sz="2200" u="sng"/>
              </a:pPr>
              <a:r>
                <a:t>PIN DRIVE </a:t>
              </a:r>
              <a:r>
                <a:rPr u="none"/>
                <a:t> </a:t>
              </a:r>
              <a:r>
                <a:rPr b="0" u="none"/>
                <a:t>arbors are driven by the use of solid steel pins positioned outside the edge of the arbor hole--taking the stress off of the arbor threads.</a:t>
              </a:r>
            </a:p>
          </p:txBody>
        </p:sp>
      </p:grpSp>
      <p:grpSp>
        <p:nvGrpSpPr>
          <p:cNvPr id="372" name="TextBox 59"/>
          <p:cNvGrpSpPr/>
          <p:nvPr/>
        </p:nvGrpSpPr>
        <p:grpSpPr>
          <a:xfrm>
            <a:off x="838197" y="3294527"/>
            <a:ext cx="2819404" cy="2518955"/>
            <a:chOff x="0" y="0"/>
            <a:chExt cx="2819402" cy="2518953"/>
          </a:xfrm>
        </p:grpSpPr>
        <p:sp>
          <p:nvSpPr>
            <p:cNvPr id="370" name="Rectangle"/>
            <p:cNvSpPr/>
            <p:nvPr/>
          </p:nvSpPr>
          <p:spPr>
            <a:xfrm>
              <a:off x="0" y="0"/>
              <a:ext cx="2819403" cy="2420472"/>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100"/>
              </a:pPr>
            </a:p>
          </p:txBody>
        </p:sp>
        <p:sp>
          <p:nvSpPr>
            <p:cNvPr id="371" name="Typically used for hole saw of 1-3/8&quot; diameter and larger.  These arbors are manufactured with a 5/8-18 thread designation."/>
            <p:cNvSpPr txBox="1"/>
            <p:nvPr/>
          </p:nvSpPr>
          <p:spPr>
            <a:xfrm>
              <a:off x="45709" y="0"/>
              <a:ext cx="2727985" cy="25189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defRPr sz="2200"/>
              </a:lvl1pPr>
            </a:lstStyle>
            <a:p>
              <a:pPr/>
              <a:r>
                <a:t>Typically used for hole saw of 1-3/8" diameter and larger.  These arbors are manufactured with a 5/8-18 thread designation.</a:t>
              </a:r>
            </a:p>
          </p:txBody>
        </p:sp>
      </p:grpSp>
      <p:sp>
        <p:nvSpPr>
          <p:cNvPr id="373" name="Title 1"/>
          <p:cNvSpPr txBox="1"/>
          <p:nvPr/>
        </p:nvSpPr>
        <p:spPr>
          <a:xfrm>
            <a:off x="641745" y="685800"/>
            <a:ext cx="7846948" cy="457200"/>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normAutofit fontScale="100000" lnSpcReduction="0"/>
          </a:bodyPr>
          <a:lstStyle>
            <a:lvl1pPr defTabSz="835723">
              <a:lnSpc>
                <a:spcPct val="80000"/>
              </a:lnSpc>
              <a:defRPr b="1" sz="2378">
                <a:solidFill>
                  <a:srgbClr val="FFFFFF"/>
                </a:solidFill>
                <a:effectLst>
                  <a:outerShdw sx="100000" sy="100000" kx="0" ky="0" algn="b" rotWithShape="0" blurRad="31242" dist="31242" dir="2700000">
                    <a:srgbClr val="000000">
                      <a:alpha val="43137"/>
                    </a:srgbClr>
                  </a:outerShdw>
                </a:effectLst>
                <a:latin typeface="+mn-lt"/>
                <a:ea typeface="+mn-ea"/>
                <a:cs typeface="+mn-cs"/>
                <a:sym typeface="Helvetica"/>
              </a:defRPr>
            </a:lvl1pPr>
          </a:lstStyle>
          <a:p>
            <a:pPr/>
            <a:r>
              <a:t>TYPES OF ARBORS</a:t>
            </a:r>
          </a:p>
        </p:txBody>
      </p:sp>
      <p:pic>
        <p:nvPicPr>
          <p:cNvPr id="374" name="Picture 1" descr="Picture 1"/>
          <p:cNvPicPr>
            <a:picLocks noChangeAspect="1"/>
          </p:cNvPicPr>
          <p:nvPr/>
        </p:nvPicPr>
        <p:blipFill>
          <a:blip r:embed="rId3">
            <a:extLst/>
          </a:blip>
          <a:stretch>
            <a:fillRect/>
          </a:stretch>
        </p:blipFill>
        <p:spPr>
          <a:xfrm>
            <a:off x="6477000" y="1707668"/>
            <a:ext cx="1473578" cy="4470688"/>
          </a:xfrm>
          <a:prstGeom prst="rect">
            <a:avLst/>
          </a:prstGeom>
          <a:ln w="12700">
            <a:miter lim="400000"/>
          </a:ln>
        </p:spPr>
      </p:pic>
      <p:pic>
        <p:nvPicPr>
          <p:cNvPr id="375" name="IMG_0845" descr="IMG_0845"/>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3881892" y="2667000"/>
            <a:ext cx="2057401" cy="3657600"/>
          </a:xfrm>
          <a:prstGeom prst="rect">
            <a:avLst/>
          </a:prstGeom>
          <a:ln w="12700">
            <a:miter lim="400000"/>
          </a:ln>
        </p:spPr>
      </p:pic>
      <p:pic>
        <p:nvPicPr>
          <p:cNvPr id="376" name="Hole saw script_20" descr="Hole saw script_20"/>
          <p:cNvPicPr>
            <a:picLocks noChangeAspect="0"/>
          </p:cNvPicPr>
          <p:nvPr>
            <a:audioFile r:link="rId7"/>
            <p:extLst>
              <p:ext uri="{DAA4B4D4-6D71-4841-9C94-3DE7FCFB9230}">
                <p14:media xmlns:p14="http://schemas.microsoft.com/office/powerpoint/2010/main" r:embed="rId8"/>
              </p:ext>
            </p:extLst>
          </p:nvPr>
        </p:nvPicPr>
        <p:blipFill>
          <a:blip r:embed="rId9">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376" fill="hold"/>
                                        <p:tgtEl>
                                          <p:spTgt spid="376"/>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32689" fill="hold"/>
                                        <p:tgtEl>
                                          <p:spTgt spid="37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375"/>
                </p:tgtEl>
              </p:cMediaNode>
            </p:video>
            <p:seq concurrent="1" prevAc="none" nextAc="seek">
              <p:cTn id="12" evtFilter="cancelBubble" nodeType="interactiveSeq" restart="whenNotActive" fill="hold">
                <p:stCondLst>
                  <p:cond delay="0" evt="onClick">
                    <p:tgtEl>
                      <p:spTgt spid="375"/>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375"/>
                                        </p:tgtEl>
                                      </p:cBhvr>
                                    </p:cmd>
                                  </p:childTnLst>
                                </p:cTn>
                              </p:par>
                            </p:childTnLst>
                          </p:cTn>
                        </p:par>
                      </p:childTnLst>
                    </p:cTn>
                  </p:par>
                </p:childTnLst>
              </p:cTn>
              <p:nextCondLst>
                <p:cond delay="0" evt="onClick">
                  <p:tgtEl>
                    <p:spTgt spid="375"/>
                  </p:tgtEl>
                </p:cond>
              </p:nextCondLst>
            </p:seq>
            <p:audio isNarration="0">
              <p:cMediaNode mute="0" showWhenStopped="0" numSld="1" vol="80000">
                <p:cTn id="17" fill="hold" display="0">
                  <p:stCondLst>
                    <p:cond delay="indefinite"/>
                  </p:stCondLst>
                </p:cTn>
                <p:tgtEl>
                  <p:spTgt spid="37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2" name="TextBox 73"/>
          <p:cNvGrpSpPr/>
          <p:nvPr/>
        </p:nvGrpSpPr>
        <p:grpSpPr>
          <a:xfrm>
            <a:off x="761999" y="1689600"/>
            <a:ext cx="7696201" cy="2795378"/>
            <a:chOff x="0" y="0"/>
            <a:chExt cx="7696199" cy="2795377"/>
          </a:xfrm>
        </p:grpSpPr>
        <p:sp>
          <p:nvSpPr>
            <p:cNvPr id="380" name="Rectangle"/>
            <p:cNvSpPr/>
            <p:nvPr/>
          </p:nvSpPr>
          <p:spPr>
            <a:xfrm>
              <a:off x="0" y="0"/>
              <a:ext cx="7696200" cy="2689099"/>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100"/>
              </a:pPr>
            </a:p>
          </p:txBody>
        </p:sp>
        <p:sp>
          <p:nvSpPr>
            <p:cNvPr id="381" name="ARBOR FOLLOW THROUGH - this is the minimum diameter of hole saw needed for the arbor to pass through the finished cut.…"/>
            <p:cNvSpPr txBox="1"/>
            <p:nvPr/>
          </p:nvSpPr>
          <p:spPr>
            <a:xfrm>
              <a:off x="45709" y="0"/>
              <a:ext cx="7604782" cy="2795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p>
              <a:pPr>
                <a:defRPr b="1" sz="1400"/>
              </a:pPr>
              <a:r>
                <a:t>ARBOR FOLLOW THROUGH </a:t>
              </a:r>
              <a:r>
                <a:rPr b="0"/>
                <a:t>- this is the minimum diameter of hole saw needed for the arbor to pass through the finished cut.</a:t>
              </a:r>
              <a:endParaRPr sz="1100"/>
            </a:p>
            <a:p>
              <a:pPr lvl="1" indent="457200">
                <a:defRPr b="1" sz="1400">
                  <a:solidFill>
                    <a:srgbClr val="FF0000"/>
                  </a:solidFill>
                </a:defRPr>
              </a:pPr>
            </a:p>
            <a:p>
              <a:pPr lvl="1" indent="457200">
                <a:defRPr b="1" sz="1400">
                  <a:solidFill>
                    <a:srgbClr val="FF0000"/>
                  </a:solidFill>
                </a:defRPr>
              </a:pPr>
              <a:r>
                <a:t>NO GO </a:t>
              </a:r>
              <a:r>
                <a:rPr b="0">
                  <a:solidFill>
                    <a:srgbClr val="000000"/>
                  </a:solidFill>
                </a:rPr>
                <a:t>- the arbor diameter is greater than the hole being created by the hole saw, creating a overhang and not allowing the arbor to pass through the material as one unit</a:t>
              </a:r>
              <a:endParaRPr sz="1100"/>
            </a:p>
            <a:p>
              <a:pPr lvl="1" indent="457200">
                <a:defRPr sz="1400"/>
              </a:pPr>
            </a:p>
            <a:p>
              <a:pPr lvl="1" indent="457200">
                <a:defRPr b="1" sz="1400">
                  <a:solidFill>
                    <a:srgbClr val="00B050"/>
                  </a:solidFill>
                </a:defRPr>
              </a:pPr>
              <a:r>
                <a:t>GO</a:t>
              </a:r>
              <a:r>
                <a:rPr b="0">
                  <a:solidFill>
                    <a:srgbClr val="000000"/>
                  </a:solidFill>
                </a:rPr>
                <a:t> - the arbor diameter is equal to or less than the diameter of the hole being created by the hole saw, allowing the pass through of the  unit</a:t>
              </a:r>
              <a:endParaRPr sz="1100"/>
            </a:p>
            <a:p>
              <a:pPr>
                <a:defRPr b="1" i="1" sz="1400"/>
              </a:pPr>
            </a:p>
            <a:p>
              <a:pPr>
                <a:defRPr b="1" i="1" sz="1400"/>
              </a:pPr>
              <a:r>
                <a:t>For example: </a:t>
              </a:r>
              <a:r>
                <a:rPr i="0"/>
                <a:t>Most smaller, thread drive arbors require a minimum of 3/4" diameter hole  for the arbor to be able to pass through the hole made.  The larger pin drive arbors require a minimum of a 1-1/2" diameter hole to pass through.</a:t>
              </a:r>
            </a:p>
          </p:txBody>
        </p:sp>
      </p:grpSp>
      <p:pic>
        <p:nvPicPr>
          <p:cNvPr id="383" name="Picture 9" descr="Picture 9"/>
          <p:cNvPicPr>
            <a:picLocks noChangeAspect="1"/>
          </p:cNvPicPr>
          <p:nvPr/>
        </p:nvPicPr>
        <p:blipFill>
          <a:blip r:embed="rId3">
            <a:extLst/>
          </a:blip>
          <a:srcRect l="0" t="0" r="6577" b="0"/>
          <a:stretch>
            <a:fillRect/>
          </a:stretch>
        </p:blipFill>
        <p:spPr>
          <a:xfrm>
            <a:off x="1142999" y="4852148"/>
            <a:ext cx="1287320" cy="1269067"/>
          </a:xfrm>
          <a:prstGeom prst="rect">
            <a:avLst/>
          </a:prstGeom>
          <a:ln>
            <a:solidFill>
              <a:srgbClr val="000000"/>
            </a:solidFill>
            <a:miter/>
          </a:ln>
        </p:spPr>
      </p:pic>
      <p:pic>
        <p:nvPicPr>
          <p:cNvPr id="384" name="Picture 10" descr="Picture 10"/>
          <p:cNvPicPr>
            <a:picLocks noChangeAspect="1"/>
          </p:cNvPicPr>
          <p:nvPr/>
        </p:nvPicPr>
        <p:blipFill>
          <a:blip r:embed="rId4">
            <a:extLst/>
          </a:blip>
          <a:srcRect l="9317" t="0" r="0" b="0"/>
          <a:stretch>
            <a:fillRect/>
          </a:stretch>
        </p:blipFill>
        <p:spPr>
          <a:xfrm>
            <a:off x="2951308" y="4852149"/>
            <a:ext cx="1285876" cy="1304086"/>
          </a:xfrm>
          <a:prstGeom prst="rect">
            <a:avLst/>
          </a:prstGeom>
          <a:ln>
            <a:solidFill>
              <a:srgbClr val="000000"/>
            </a:solidFill>
            <a:miter/>
          </a:ln>
        </p:spPr>
      </p:pic>
      <p:sp>
        <p:nvSpPr>
          <p:cNvPr id="385" name="TextBox 76"/>
          <p:cNvSpPr txBox="1"/>
          <p:nvPr/>
        </p:nvSpPr>
        <p:spPr>
          <a:xfrm>
            <a:off x="1416731" y="4471148"/>
            <a:ext cx="1214123" cy="333066"/>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spAutoFit/>
          </a:bodyPr>
          <a:lstStyle>
            <a:lvl1pPr>
              <a:defRPr b="1">
                <a:solidFill>
                  <a:srgbClr val="FF0000"/>
                </a:solidFill>
              </a:defRPr>
            </a:lvl1pPr>
          </a:lstStyle>
          <a:p>
            <a:pPr/>
            <a:r>
              <a:t>NO GO</a:t>
            </a:r>
          </a:p>
        </p:txBody>
      </p:sp>
      <p:sp>
        <p:nvSpPr>
          <p:cNvPr id="386" name="TextBox 75"/>
          <p:cNvSpPr txBox="1"/>
          <p:nvPr/>
        </p:nvSpPr>
        <p:spPr>
          <a:xfrm>
            <a:off x="3398221" y="4475350"/>
            <a:ext cx="592341" cy="333066"/>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spAutoFit/>
          </a:bodyPr>
          <a:lstStyle>
            <a:lvl1pPr>
              <a:defRPr b="1">
                <a:solidFill>
                  <a:srgbClr val="00B050"/>
                </a:solidFill>
              </a:defRPr>
            </a:lvl1pPr>
          </a:lstStyle>
          <a:p>
            <a:pPr/>
            <a:r>
              <a:t>GO</a:t>
            </a:r>
          </a:p>
        </p:txBody>
      </p:sp>
      <p:pic>
        <p:nvPicPr>
          <p:cNvPr id="387" name="Picture 13" descr="Picture 13"/>
          <p:cNvPicPr>
            <a:picLocks noChangeAspect="1"/>
          </p:cNvPicPr>
          <p:nvPr/>
        </p:nvPicPr>
        <p:blipFill>
          <a:blip r:embed="rId5">
            <a:extLst/>
          </a:blip>
          <a:stretch>
            <a:fillRect/>
          </a:stretch>
        </p:blipFill>
        <p:spPr>
          <a:xfrm>
            <a:off x="5029489" y="4881562"/>
            <a:ext cx="1275774" cy="1304085"/>
          </a:xfrm>
          <a:prstGeom prst="rect">
            <a:avLst/>
          </a:prstGeom>
          <a:ln>
            <a:solidFill>
              <a:srgbClr val="000000"/>
            </a:solidFill>
            <a:miter/>
          </a:ln>
        </p:spPr>
      </p:pic>
      <p:sp>
        <p:nvSpPr>
          <p:cNvPr id="388" name="TextBox 76"/>
          <p:cNvSpPr txBox="1"/>
          <p:nvPr/>
        </p:nvSpPr>
        <p:spPr>
          <a:xfrm>
            <a:off x="5277243" y="4475350"/>
            <a:ext cx="1212123" cy="333066"/>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spAutoFit/>
          </a:bodyPr>
          <a:lstStyle>
            <a:lvl1pPr>
              <a:defRPr b="1">
                <a:solidFill>
                  <a:srgbClr val="FF0000"/>
                </a:solidFill>
              </a:defRPr>
            </a:lvl1pPr>
          </a:lstStyle>
          <a:p>
            <a:pPr/>
            <a:r>
              <a:t>NO GO</a:t>
            </a:r>
          </a:p>
        </p:txBody>
      </p:sp>
      <p:pic>
        <p:nvPicPr>
          <p:cNvPr id="389" name="Picture 15" descr="Picture 15"/>
          <p:cNvPicPr>
            <a:picLocks noChangeAspect="1"/>
          </p:cNvPicPr>
          <p:nvPr/>
        </p:nvPicPr>
        <p:blipFill>
          <a:blip r:embed="rId6">
            <a:extLst/>
          </a:blip>
          <a:stretch>
            <a:fillRect/>
          </a:stretch>
        </p:blipFill>
        <p:spPr>
          <a:xfrm>
            <a:off x="6738215" y="4888960"/>
            <a:ext cx="1262785" cy="1304085"/>
          </a:xfrm>
          <a:prstGeom prst="rect">
            <a:avLst/>
          </a:prstGeom>
          <a:ln>
            <a:solidFill>
              <a:srgbClr val="000000"/>
            </a:solidFill>
            <a:miter/>
          </a:ln>
        </p:spPr>
      </p:pic>
      <p:sp>
        <p:nvSpPr>
          <p:cNvPr id="390" name="TextBox 75"/>
          <p:cNvSpPr txBox="1"/>
          <p:nvPr/>
        </p:nvSpPr>
        <p:spPr>
          <a:xfrm>
            <a:off x="7212550" y="4494960"/>
            <a:ext cx="590342" cy="333067"/>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spAutoFit/>
          </a:bodyPr>
          <a:lstStyle>
            <a:lvl1pPr>
              <a:defRPr b="1">
                <a:solidFill>
                  <a:srgbClr val="00B050"/>
                </a:solidFill>
              </a:defRPr>
            </a:lvl1pPr>
          </a:lstStyle>
          <a:p>
            <a:pPr/>
            <a:r>
              <a:t>GO</a:t>
            </a:r>
          </a:p>
        </p:txBody>
      </p:sp>
      <p:sp>
        <p:nvSpPr>
          <p:cNvPr id="391" name="Title 1"/>
          <p:cNvSpPr txBox="1"/>
          <p:nvPr/>
        </p:nvSpPr>
        <p:spPr>
          <a:xfrm>
            <a:off x="641745" y="533400"/>
            <a:ext cx="7846948" cy="762000"/>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normAutofit fontScale="100000" lnSpcReduction="0"/>
          </a:bodyPr>
          <a:lstStyle>
            <a:lvl1pPr defTabSz="1019175">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ARBOR ALIGNMENT</a:t>
            </a:r>
          </a:p>
        </p:txBody>
      </p:sp>
      <p:pic>
        <p:nvPicPr>
          <p:cNvPr id="392" name="Picture 15" descr="Picture 15"/>
          <p:cNvPicPr>
            <a:picLocks noChangeAspect="1"/>
          </p:cNvPicPr>
          <p:nvPr/>
        </p:nvPicPr>
        <p:blipFill>
          <a:blip r:embed="rId7">
            <a:extLst/>
          </a:blip>
          <a:stretch>
            <a:fillRect/>
          </a:stretch>
        </p:blipFill>
        <p:spPr>
          <a:xfrm>
            <a:off x="6305262" y="84354"/>
            <a:ext cx="1660093" cy="1660093"/>
          </a:xfrm>
          <a:prstGeom prst="rect">
            <a:avLst/>
          </a:prstGeom>
          <a:ln w="12700">
            <a:miter lim="400000"/>
          </a:ln>
        </p:spPr>
      </p:pic>
      <p:pic>
        <p:nvPicPr>
          <p:cNvPr id="393" name="Hole saw script_21" descr="Hole saw script_21"/>
          <p:cNvPicPr>
            <a:picLocks noChangeAspect="0"/>
          </p:cNvPicPr>
          <p:nvPr>
            <a:audioFile r:link="rId8"/>
            <p:extLst>
              <p:ext uri="{DAA4B4D4-6D71-4841-9C94-3DE7FCFB9230}">
                <p14:media xmlns:p14="http://schemas.microsoft.com/office/powerpoint/2010/main" r:embed="rId9"/>
              </p:ext>
            </p:extLst>
          </p:nvPr>
        </p:nvPicPr>
        <p:blipFill>
          <a:blip r:embed="rId10">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392" fill="hold"/>
                                        <p:tgtEl>
                                          <p:spTgt spid="39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39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Title 1"/>
          <p:cNvSpPr txBox="1"/>
          <p:nvPr>
            <p:ph type="title"/>
          </p:nvPr>
        </p:nvSpPr>
        <p:spPr>
          <a:xfrm>
            <a:off x="457489" y="274543"/>
            <a:ext cx="8076911" cy="1143001"/>
          </a:xfrm>
          <a:prstGeom prst="rect">
            <a:avLst/>
          </a:prstGeom>
        </p:spPr>
        <p:txBody>
          <a:bodyPr/>
          <a:lstStyle/>
          <a:p>
            <a:pPr/>
            <a:r>
              <a:t>Arbor improvement</a:t>
            </a:r>
          </a:p>
        </p:txBody>
      </p:sp>
      <p:pic>
        <p:nvPicPr>
          <p:cNvPr id="398" name="Content Placeholder 4" descr="Content Placeholder 4"/>
          <p:cNvPicPr>
            <a:picLocks noChangeAspect="1"/>
          </p:cNvPicPr>
          <p:nvPr/>
        </p:nvPicPr>
        <p:blipFill>
          <a:blip r:embed="rId3">
            <a:extLst/>
          </a:blip>
          <a:stretch>
            <a:fillRect/>
          </a:stretch>
        </p:blipFill>
        <p:spPr>
          <a:xfrm>
            <a:off x="6005507" y="1922018"/>
            <a:ext cx="1271895" cy="4525964"/>
          </a:xfrm>
          <a:prstGeom prst="rect">
            <a:avLst/>
          </a:prstGeom>
          <a:ln w="12700">
            <a:miter lim="400000"/>
          </a:ln>
        </p:spPr>
      </p:pic>
      <p:sp>
        <p:nvSpPr>
          <p:cNvPr id="399" name="Arrow: Left 5"/>
          <p:cNvSpPr/>
          <p:nvPr/>
        </p:nvSpPr>
        <p:spPr>
          <a:xfrm>
            <a:off x="7010400" y="3429000"/>
            <a:ext cx="1271894" cy="609600"/>
          </a:xfrm>
          <a:prstGeom prst="leftArrow">
            <a:avLst>
              <a:gd name="adj1" fmla="val 50000"/>
              <a:gd name="adj2" fmla="val 50000"/>
            </a:avLst>
          </a:prstGeom>
          <a:solidFill>
            <a:srgbClr val="C00000"/>
          </a:solidFill>
          <a:ln>
            <a:solidFill>
              <a:srgbClr val="C0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00" name="TextBox 6"/>
          <p:cNvSpPr txBox="1"/>
          <p:nvPr/>
        </p:nvSpPr>
        <p:spPr>
          <a:xfrm>
            <a:off x="883919" y="1523999"/>
            <a:ext cx="5471162" cy="24737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buSzPct val="100000"/>
              <a:buChar char="▪"/>
              <a:defRPr sz="2000"/>
            </a:pPr>
            <a:r>
              <a:t>LARGER arbor hex-head set-screw</a:t>
            </a:r>
          </a:p>
          <a:p>
            <a:pPr marL="342900" indent="-342900">
              <a:buSzPct val="100000"/>
              <a:buChar char="▪"/>
              <a:defRPr sz="2000"/>
            </a:pPr>
            <a:r>
              <a:t>Uses industry standard 1/8 inch hex wrench (or 3mm hex)</a:t>
            </a:r>
          </a:p>
          <a:p>
            <a:pPr marL="342900" indent="-342900">
              <a:buSzPct val="100000"/>
              <a:buChar char="▪"/>
              <a:defRPr sz="2000"/>
            </a:pPr>
            <a:r>
              <a:t>Allow for greater torque to be applied to tighten set-screw ensuring stable and consistent placement of the pilot drill and bit</a:t>
            </a:r>
          </a:p>
          <a:p>
            <a:pPr marL="342900" indent="-342900">
              <a:buSzPct val="100000"/>
              <a:buChar char="▪"/>
              <a:defRPr sz="2000"/>
            </a:pPr>
          </a:p>
        </p:txBody>
      </p:sp>
      <p:grpSp>
        <p:nvGrpSpPr>
          <p:cNvPr id="403" name="Explosion: 14 Points 7"/>
          <p:cNvGrpSpPr/>
          <p:nvPr/>
        </p:nvGrpSpPr>
        <p:grpSpPr>
          <a:xfrm>
            <a:off x="1385894" y="3581400"/>
            <a:ext cx="3505200" cy="2239964"/>
            <a:chOff x="0" y="0"/>
            <a:chExt cx="3505199" cy="2239963"/>
          </a:xfrm>
        </p:grpSpPr>
        <p:sp>
          <p:nvSpPr>
            <p:cNvPr id="401" name="Shape"/>
            <p:cNvSpPr/>
            <p:nvPr/>
          </p:nvSpPr>
          <p:spPr>
            <a:xfrm>
              <a:off x="0" y="0"/>
              <a:ext cx="3505200" cy="2239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14790" y="0"/>
                  </a:lnTo>
                  <a:lnTo>
                    <a:pt x="14525" y="5777"/>
                  </a:lnTo>
                  <a:lnTo>
                    <a:pt x="18007" y="3172"/>
                  </a:lnTo>
                  <a:lnTo>
                    <a:pt x="16380" y="6532"/>
                  </a:lnTo>
                  <a:lnTo>
                    <a:pt x="21600" y="6645"/>
                  </a:lnTo>
                  <a:lnTo>
                    <a:pt x="16985" y="9402"/>
                  </a:lnTo>
                  <a:lnTo>
                    <a:pt x="18270" y="11290"/>
                  </a:lnTo>
                  <a:lnTo>
                    <a:pt x="16380" y="12310"/>
                  </a:lnTo>
                  <a:lnTo>
                    <a:pt x="18877" y="15632"/>
                  </a:lnTo>
                  <a:lnTo>
                    <a:pt x="14640" y="14350"/>
                  </a:lnTo>
                  <a:lnTo>
                    <a:pt x="14942" y="17370"/>
                  </a:lnTo>
                  <a:lnTo>
                    <a:pt x="12180" y="15935"/>
                  </a:lnTo>
                  <a:lnTo>
                    <a:pt x="11612" y="18842"/>
                  </a:lnTo>
                  <a:lnTo>
                    <a:pt x="9872" y="17370"/>
                  </a:lnTo>
                  <a:lnTo>
                    <a:pt x="8700" y="19712"/>
                  </a:lnTo>
                  <a:lnTo>
                    <a:pt x="7527" y="18125"/>
                  </a:lnTo>
                  <a:lnTo>
                    <a:pt x="4917" y="21600"/>
                  </a:lnTo>
                  <a:lnTo>
                    <a:pt x="4805" y="18240"/>
                  </a:lnTo>
                  <a:lnTo>
                    <a:pt x="1285" y="17825"/>
                  </a:lnTo>
                  <a:lnTo>
                    <a:pt x="3330" y="15370"/>
                  </a:lnTo>
                  <a:lnTo>
                    <a:pt x="0" y="12877"/>
                  </a:lnTo>
                  <a:lnTo>
                    <a:pt x="3935" y="11592"/>
                  </a:lnTo>
                  <a:lnTo>
                    <a:pt x="1172" y="8270"/>
                  </a:lnTo>
                  <a:lnTo>
                    <a:pt x="5372" y="7817"/>
                  </a:lnTo>
                  <a:lnTo>
                    <a:pt x="4502" y="3625"/>
                  </a:lnTo>
                  <a:lnTo>
                    <a:pt x="8550" y="6382"/>
                  </a:lnTo>
                  <a:lnTo>
                    <a:pt x="9722" y="1887"/>
                  </a:lnTo>
                  <a:close/>
                </a:path>
              </a:pathLst>
            </a:custGeom>
            <a:solidFill>
              <a:srgbClr val="FFFF00"/>
            </a:solidFill>
            <a:ln w="9525" cap="flat">
              <a:solidFill>
                <a:srgbClr val="FFFF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402" name="NEW in 2019"/>
            <p:cNvSpPr txBox="1"/>
            <p:nvPr/>
          </p:nvSpPr>
          <p:spPr>
            <a:xfrm>
              <a:off x="922238" y="834667"/>
              <a:ext cx="1403027" cy="6449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000">
                  <a:effectLst>
                    <a:outerShdw sx="100000" sy="100000" kx="0" ky="0" algn="b" rotWithShape="0" blurRad="38100" dist="38100" dir="2700000">
                      <a:srgbClr val="000000">
                        <a:alpha val="43137"/>
                      </a:srgbClr>
                    </a:outerShdw>
                  </a:effectLst>
                </a:defRPr>
              </a:lvl1pPr>
            </a:lstStyle>
            <a:p>
              <a:pPr/>
              <a:r>
                <a:t>NEW in 2019</a:t>
              </a:r>
            </a:p>
          </p:txBody>
        </p:sp>
      </p:grpSp>
      <p:pic>
        <p:nvPicPr>
          <p:cNvPr id="404" name="Hole saw script_22" descr="Hole saw script_22"/>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336" fill="hold"/>
                                        <p:tgtEl>
                                          <p:spTgt spid="40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40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Title 1"/>
          <p:cNvSpPr txBox="1"/>
          <p:nvPr>
            <p:ph type="title"/>
          </p:nvPr>
        </p:nvSpPr>
        <p:spPr>
          <a:xfrm>
            <a:off x="457489" y="274543"/>
            <a:ext cx="8076911" cy="1143001"/>
          </a:xfrm>
          <a:prstGeom prst="rect">
            <a:avLst/>
          </a:prstGeom>
        </p:spPr>
        <p:txBody>
          <a:bodyPr/>
          <a:lstStyle/>
          <a:p>
            <a:pPr/>
            <a:r>
              <a:t>Quick-release Arbor system</a:t>
            </a:r>
          </a:p>
        </p:txBody>
      </p:sp>
      <p:sp>
        <p:nvSpPr>
          <p:cNvPr id="409" name="Content Placeholder 2"/>
          <p:cNvSpPr txBox="1"/>
          <p:nvPr>
            <p:ph type="body" idx="1"/>
          </p:nvPr>
        </p:nvSpPr>
        <p:spPr>
          <a:xfrm>
            <a:off x="762000" y="1600200"/>
            <a:ext cx="7696200" cy="4527176"/>
          </a:xfrm>
          <a:prstGeom prst="rect">
            <a:avLst/>
          </a:prstGeom>
        </p:spPr>
        <p:txBody>
          <a:bodyPr/>
          <a:lstStyle/>
          <a:p>
            <a:pPr>
              <a:buFontTx/>
              <a:buChar char="▪"/>
            </a:pPr>
            <a:r>
              <a:t>For end users that need to frequently change hole saw sizes, a quick-change system is a perfect add-on</a:t>
            </a:r>
          </a:p>
          <a:p>
            <a:pPr>
              <a:buFontTx/>
              <a:buChar char="▪"/>
            </a:pPr>
            <a:r>
              <a:t>Kits contain multiple adapters which stay on the hole saw</a:t>
            </a:r>
          </a:p>
          <a:p>
            <a:pPr lvl="1" marL="742950" indent="-285750">
              <a:spcBef>
                <a:spcPts val="300"/>
              </a:spcBef>
              <a:defRPr sz="1600"/>
            </a:pPr>
            <a:r>
              <a:t>Thread adapter piece to hole saws</a:t>
            </a:r>
          </a:p>
          <a:p>
            <a:pPr lvl="1" marL="742950" indent="-285750">
              <a:spcBef>
                <a:spcPts val="300"/>
              </a:spcBef>
              <a:defRPr sz="1600"/>
            </a:pPr>
            <a:r>
              <a:t>Align arbor pins with notches on adapter</a:t>
            </a:r>
          </a:p>
          <a:p>
            <a:pPr lvl="1" marL="742950" indent="-285750">
              <a:spcBef>
                <a:spcPts val="300"/>
              </a:spcBef>
              <a:defRPr sz="1600"/>
            </a:pPr>
            <a:r>
              <a:t>Insert arbor pins into holes on hole saw cap</a:t>
            </a:r>
          </a:p>
          <a:p>
            <a:pPr lvl="1" marL="742950" indent="-285750">
              <a:spcBef>
                <a:spcPts val="300"/>
              </a:spcBef>
              <a:defRPr sz="1600"/>
            </a:pPr>
            <a:r>
              <a:t>Push adapter pins into arbor to lock in place</a:t>
            </a:r>
          </a:p>
          <a:p>
            <a:pPr lvl="1" marL="742950" indent="-285750">
              <a:spcBef>
                <a:spcPts val="300"/>
              </a:spcBef>
              <a:defRPr sz="1600"/>
            </a:pPr>
            <a:r>
              <a:t>Twist and release to change hole saw</a:t>
            </a:r>
          </a:p>
        </p:txBody>
      </p:sp>
      <p:pic>
        <p:nvPicPr>
          <p:cNvPr id="410" name="Picture 5" descr="Picture 5"/>
          <p:cNvPicPr>
            <a:picLocks noChangeAspect="1"/>
          </p:cNvPicPr>
          <p:nvPr/>
        </p:nvPicPr>
        <p:blipFill>
          <a:blip r:embed="rId3">
            <a:extLst/>
          </a:blip>
          <a:stretch>
            <a:fillRect/>
          </a:stretch>
        </p:blipFill>
        <p:spPr>
          <a:xfrm>
            <a:off x="1287936" y="4998901"/>
            <a:ext cx="1788603" cy="1410756"/>
          </a:xfrm>
          <a:prstGeom prst="rect">
            <a:avLst/>
          </a:prstGeom>
          <a:ln w="12700">
            <a:miter lim="400000"/>
          </a:ln>
        </p:spPr>
      </p:pic>
      <p:pic>
        <p:nvPicPr>
          <p:cNvPr id="411" name="Picture 7" descr="Picture 7"/>
          <p:cNvPicPr>
            <a:picLocks noChangeAspect="1"/>
          </p:cNvPicPr>
          <p:nvPr/>
        </p:nvPicPr>
        <p:blipFill>
          <a:blip r:embed="rId4">
            <a:extLst/>
          </a:blip>
          <a:stretch>
            <a:fillRect/>
          </a:stretch>
        </p:blipFill>
        <p:spPr>
          <a:xfrm rot="18613403">
            <a:off x="3803227" y="4746916"/>
            <a:ext cx="2670851" cy="1021767"/>
          </a:xfrm>
          <a:prstGeom prst="rect">
            <a:avLst/>
          </a:prstGeom>
          <a:ln w="12700">
            <a:miter lim="400000"/>
          </a:ln>
        </p:spPr>
      </p:pic>
      <p:pic>
        <p:nvPicPr>
          <p:cNvPr id="412" name="Picture 9" descr="Picture 9"/>
          <p:cNvPicPr>
            <a:picLocks noChangeAspect="1"/>
          </p:cNvPicPr>
          <p:nvPr/>
        </p:nvPicPr>
        <p:blipFill>
          <a:blip r:embed="rId5">
            <a:extLst/>
          </a:blip>
          <a:stretch>
            <a:fillRect/>
          </a:stretch>
        </p:blipFill>
        <p:spPr>
          <a:xfrm>
            <a:off x="838200" y="4114800"/>
            <a:ext cx="915374" cy="723679"/>
          </a:xfrm>
          <a:prstGeom prst="rect">
            <a:avLst/>
          </a:prstGeom>
          <a:ln w="12700">
            <a:miter lim="400000"/>
          </a:ln>
        </p:spPr>
      </p:pic>
      <p:pic>
        <p:nvPicPr>
          <p:cNvPr id="413" name="Picture 11" descr="Picture 11"/>
          <p:cNvPicPr>
            <a:picLocks noChangeAspect="1"/>
          </p:cNvPicPr>
          <p:nvPr/>
        </p:nvPicPr>
        <p:blipFill>
          <a:blip r:embed="rId6">
            <a:extLst/>
          </a:blip>
          <a:stretch>
            <a:fillRect/>
          </a:stretch>
        </p:blipFill>
        <p:spPr>
          <a:xfrm rot="16428543">
            <a:off x="2767103" y="4541368"/>
            <a:ext cx="1961813" cy="1067713"/>
          </a:xfrm>
          <a:prstGeom prst="rect">
            <a:avLst/>
          </a:prstGeom>
          <a:ln w="12700">
            <a:miter lim="400000"/>
          </a:ln>
        </p:spPr>
      </p:pic>
      <p:pic>
        <p:nvPicPr>
          <p:cNvPr id="414" name="Picture 4" descr="Picture 4"/>
          <p:cNvPicPr>
            <a:picLocks noChangeAspect="1"/>
          </p:cNvPicPr>
          <p:nvPr/>
        </p:nvPicPr>
        <p:blipFill>
          <a:blip r:embed="rId7">
            <a:extLst/>
          </a:blip>
          <a:stretch>
            <a:fillRect/>
          </a:stretch>
        </p:blipFill>
        <p:spPr>
          <a:xfrm>
            <a:off x="6391106" y="2057400"/>
            <a:ext cx="2333209" cy="4724400"/>
          </a:xfrm>
          <a:prstGeom prst="rect">
            <a:avLst/>
          </a:prstGeom>
          <a:ln w="12700">
            <a:miter lim="400000"/>
          </a:ln>
        </p:spPr>
      </p:pic>
      <p:pic>
        <p:nvPicPr>
          <p:cNvPr id="415" name="Hole saw script_23" descr="Hole saw script_23"/>
          <p:cNvPicPr>
            <a:picLocks noChangeAspect="0"/>
          </p:cNvPicPr>
          <p:nvPr>
            <a:audioFile r:link="rId8"/>
            <p:extLst>
              <p:ext uri="{DAA4B4D4-6D71-4841-9C94-3DE7FCFB9230}">
                <p14:media xmlns:p14="http://schemas.microsoft.com/office/powerpoint/2010/main" r:embed="rId9"/>
              </p:ext>
            </p:extLst>
          </p:nvPr>
        </p:nvPicPr>
        <p:blipFill>
          <a:blip r:embed="rId10">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368" fill="hold"/>
                                        <p:tgtEl>
                                          <p:spTgt spid="41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4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1" name="TextBox 93"/>
          <p:cNvGrpSpPr/>
          <p:nvPr/>
        </p:nvGrpSpPr>
        <p:grpSpPr>
          <a:xfrm>
            <a:off x="2286000" y="1784804"/>
            <a:ext cx="5656698" cy="1243678"/>
            <a:chOff x="0" y="0"/>
            <a:chExt cx="5656696" cy="1243676"/>
          </a:xfrm>
        </p:grpSpPr>
        <p:sp>
          <p:nvSpPr>
            <p:cNvPr id="419" name="Rectangle"/>
            <p:cNvSpPr/>
            <p:nvPr/>
          </p:nvSpPr>
          <p:spPr>
            <a:xfrm>
              <a:off x="0" y="0"/>
              <a:ext cx="5656697" cy="1243677"/>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100"/>
              </a:pPr>
            </a:p>
          </p:txBody>
        </p:sp>
        <p:sp>
          <p:nvSpPr>
            <p:cNvPr id="420" name="Maintain the recommended drill motor speed (rpm's) suggested by the manufacturer for the intended application and hole saw diameter. A good source for this information is the manufacturer's website."/>
            <p:cNvSpPr txBox="1"/>
            <p:nvPr/>
          </p:nvSpPr>
          <p:spPr>
            <a:xfrm>
              <a:off x="45709" y="0"/>
              <a:ext cx="5565279"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defRPr sz="1600"/>
              </a:lvl1pPr>
            </a:lstStyle>
            <a:p>
              <a:pPr/>
              <a:r>
                <a:t>Maintain the recommended drill motor speed (rpm's) suggested by the manufacturer for the intended application and hole saw diameter. A good source for this information is the manufacturer's website.</a:t>
              </a:r>
            </a:p>
          </p:txBody>
        </p:sp>
      </p:grpSp>
      <p:grpSp>
        <p:nvGrpSpPr>
          <p:cNvPr id="424" name="TextBox 95"/>
          <p:cNvGrpSpPr/>
          <p:nvPr/>
        </p:nvGrpSpPr>
        <p:grpSpPr>
          <a:xfrm>
            <a:off x="2514599" y="3128620"/>
            <a:ext cx="4514031" cy="1062572"/>
            <a:chOff x="0" y="0"/>
            <a:chExt cx="4514029" cy="1062571"/>
          </a:xfrm>
        </p:grpSpPr>
        <p:sp>
          <p:nvSpPr>
            <p:cNvPr id="422" name="Rectangle"/>
            <p:cNvSpPr/>
            <p:nvPr/>
          </p:nvSpPr>
          <p:spPr>
            <a:xfrm>
              <a:off x="0" y="0"/>
              <a:ext cx="4514030" cy="1031529"/>
            </a:xfrm>
            <a:prstGeom prst="rect">
              <a:avLst/>
            </a:prstGeom>
            <a:solidFill>
              <a:srgbClr val="FFFFFF"/>
            </a:solidFill>
            <a:ln w="12700" cap="flat">
              <a:noFill/>
              <a:miter lim="400000"/>
            </a:ln>
            <a:effectLst/>
          </p:spPr>
          <p:txBody>
            <a:bodyPr wrap="square" lIns="45719" tIns="45719" rIns="45719" bIns="45719" numCol="1" anchor="t">
              <a:noAutofit/>
            </a:bodyPr>
            <a:lstStyle/>
            <a:p>
              <a:pPr algn="r">
                <a:defRPr sz="1100"/>
              </a:pPr>
            </a:p>
          </p:txBody>
        </p:sp>
        <p:sp>
          <p:nvSpPr>
            <p:cNvPr id="423" name="Pilot drill should extend past the cutting edge by a minimum of 1/8&quot;.  Doing so will allow the pilot drill to guide the hole saw through the cut and minimize the potential for the hole saw to &quot;walk&quot; in the cut."/>
            <p:cNvSpPr txBox="1"/>
            <p:nvPr/>
          </p:nvSpPr>
          <p:spPr>
            <a:xfrm>
              <a:off x="45709" y="0"/>
              <a:ext cx="4422612"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sz="1600"/>
              </a:lvl1pPr>
            </a:lstStyle>
            <a:p>
              <a:pPr/>
              <a:r>
                <a:t>Pilot drill should extend past the cutting edge by a minimum of 1/8".  Doing so will allow the pilot drill to guide the hole saw through the cut and minimize the potential for the hole saw to "walk" in the cut.</a:t>
              </a:r>
            </a:p>
          </p:txBody>
        </p:sp>
      </p:grpSp>
      <p:pic>
        <p:nvPicPr>
          <p:cNvPr id="425" name="Picture 10" descr="Picture 10"/>
          <p:cNvPicPr>
            <a:picLocks noChangeAspect="1"/>
          </p:cNvPicPr>
          <p:nvPr/>
        </p:nvPicPr>
        <p:blipFill>
          <a:blip r:embed="rId3">
            <a:extLst/>
          </a:blip>
          <a:srcRect l="2971" t="8307" r="44119" b="32008"/>
          <a:stretch>
            <a:fillRect/>
          </a:stretch>
        </p:blipFill>
        <p:spPr>
          <a:xfrm>
            <a:off x="6858000" y="2961977"/>
            <a:ext cx="1379682" cy="1431552"/>
          </a:xfrm>
          <a:prstGeom prst="rect">
            <a:avLst/>
          </a:prstGeom>
          <a:ln w="12700">
            <a:miter lim="400000"/>
          </a:ln>
        </p:spPr>
      </p:pic>
      <p:grpSp>
        <p:nvGrpSpPr>
          <p:cNvPr id="428" name="TextBox 96"/>
          <p:cNvGrpSpPr/>
          <p:nvPr/>
        </p:nvGrpSpPr>
        <p:grpSpPr>
          <a:xfrm>
            <a:off x="1788269" y="4524495"/>
            <a:ext cx="5844888" cy="865655"/>
            <a:chOff x="0" y="0"/>
            <a:chExt cx="5844886" cy="865654"/>
          </a:xfrm>
        </p:grpSpPr>
        <p:sp>
          <p:nvSpPr>
            <p:cNvPr id="426" name="Rectangle"/>
            <p:cNvSpPr/>
            <p:nvPr/>
          </p:nvSpPr>
          <p:spPr>
            <a:xfrm>
              <a:off x="-1" y="-1"/>
              <a:ext cx="5844888" cy="865656"/>
            </a:xfrm>
            <a:prstGeom prst="rect">
              <a:avLst/>
            </a:prstGeom>
            <a:solidFill>
              <a:srgbClr val="FFFFFF"/>
            </a:solidFill>
            <a:ln w="12700" cap="flat">
              <a:noFill/>
              <a:miter lim="400000"/>
            </a:ln>
            <a:effectLst/>
          </p:spPr>
          <p:txBody>
            <a:bodyPr wrap="square" lIns="45719" tIns="45719" rIns="45719" bIns="45719" numCol="1" anchor="t">
              <a:noAutofit/>
            </a:bodyPr>
            <a:lstStyle/>
            <a:p>
              <a:pPr>
                <a:defRPr sz="1100"/>
              </a:pPr>
            </a:p>
          </p:txBody>
        </p:sp>
        <p:sp>
          <p:nvSpPr>
            <p:cNvPr id="427" name="Lubricate the cut whenever possible.  Heat generated by the cut is the #1 enemy of the cutting edge, the cooler the cut is kept, the longer the tool will last."/>
            <p:cNvSpPr txBox="1"/>
            <p:nvPr/>
          </p:nvSpPr>
          <p:spPr>
            <a:xfrm>
              <a:off x="45708" y="-1"/>
              <a:ext cx="5753470" cy="808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defRPr sz="1600"/>
              </a:lvl1pPr>
            </a:lstStyle>
            <a:p>
              <a:pPr/>
              <a:r>
                <a:t>Lubricate the cut whenever possible.  Heat generated by the cut is the #1 enemy of the cutting edge, the cooler the cut is kept, the longer the tool will last.</a:t>
              </a:r>
            </a:p>
          </p:txBody>
        </p:sp>
      </p:grpSp>
      <p:sp>
        <p:nvSpPr>
          <p:cNvPr id="429" name="Title 1"/>
          <p:cNvSpPr txBox="1"/>
          <p:nvPr/>
        </p:nvSpPr>
        <p:spPr>
          <a:xfrm>
            <a:off x="641745" y="533398"/>
            <a:ext cx="7846948" cy="823913"/>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normAutofit fontScale="100000" lnSpcReduction="0"/>
          </a:bodyPr>
          <a:lstStyle>
            <a:lvl1pPr defTabSz="1019175">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HOLE SAW &amp; ARBOR TECH</a:t>
            </a:r>
          </a:p>
        </p:txBody>
      </p:sp>
      <p:pic>
        <p:nvPicPr>
          <p:cNvPr id="430" name="Picture 11" descr="Picture 11"/>
          <p:cNvPicPr>
            <a:picLocks noChangeAspect="1"/>
          </p:cNvPicPr>
          <p:nvPr/>
        </p:nvPicPr>
        <p:blipFill>
          <a:blip r:embed="rId4">
            <a:extLst/>
          </a:blip>
          <a:srcRect l="22285" t="0" r="23198" b="3880"/>
          <a:stretch>
            <a:fillRect/>
          </a:stretch>
        </p:blipFill>
        <p:spPr>
          <a:xfrm>
            <a:off x="685799" y="3991426"/>
            <a:ext cx="1054968" cy="1403538"/>
          </a:xfrm>
          <a:prstGeom prst="rect">
            <a:avLst/>
          </a:prstGeom>
          <a:ln w="12700">
            <a:miter lim="400000"/>
          </a:ln>
        </p:spPr>
      </p:pic>
      <p:pic>
        <p:nvPicPr>
          <p:cNvPr id="431" name="Picture 1" descr="Picture 1"/>
          <p:cNvPicPr>
            <a:picLocks noChangeAspect="1"/>
          </p:cNvPicPr>
          <p:nvPr/>
        </p:nvPicPr>
        <p:blipFill>
          <a:blip r:embed="rId5">
            <a:extLst/>
          </a:blip>
          <a:stretch>
            <a:fillRect/>
          </a:stretch>
        </p:blipFill>
        <p:spPr>
          <a:xfrm>
            <a:off x="838200" y="1489770"/>
            <a:ext cx="1352550" cy="1581151"/>
          </a:xfrm>
          <a:prstGeom prst="rect">
            <a:avLst/>
          </a:prstGeom>
          <a:ln w="12700">
            <a:miter lim="400000"/>
          </a:ln>
        </p:spPr>
      </p:pic>
      <p:sp>
        <p:nvSpPr>
          <p:cNvPr id="432" name="TextBox 2"/>
          <p:cNvSpPr txBox="1"/>
          <p:nvPr/>
        </p:nvSpPr>
        <p:spPr>
          <a:xfrm>
            <a:off x="1188719" y="5714999"/>
            <a:ext cx="5471162" cy="5545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vl1pPr>
          </a:lstStyle>
          <a:p>
            <a:pPr/>
            <a:r>
              <a:t>Don’t over-chuck the arbor by letting the arbor shank bottom-out in the drill chuck. </a:t>
            </a:r>
          </a:p>
        </p:txBody>
      </p:sp>
      <p:pic>
        <p:nvPicPr>
          <p:cNvPr id="433" name="Picture 6" descr="Picture 6"/>
          <p:cNvPicPr>
            <a:picLocks noChangeAspect="1"/>
          </p:cNvPicPr>
          <p:nvPr/>
        </p:nvPicPr>
        <p:blipFill>
          <a:blip r:embed="rId6">
            <a:extLst/>
          </a:blip>
          <a:stretch>
            <a:fillRect/>
          </a:stretch>
        </p:blipFill>
        <p:spPr>
          <a:xfrm>
            <a:off x="7135290" y="38995"/>
            <a:ext cx="1905001" cy="1905001"/>
          </a:xfrm>
          <a:prstGeom prst="rect">
            <a:avLst/>
          </a:prstGeom>
          <a:ln w="12700">
            <a:miter lim="400000"/>
          </a:ln>
        </p:spPr>
      </p:pic>
      <p:pic>
        <p:nvPicPr>
          <p:cNvPr id="434" name="Hole saw script_24" descr="Hole saw script_24"/>
          <p:cNvPicPr>
            <a:picLocks noChangeAspect="0"/>
          </p:cNvPicPr>
          <p:nvPr>
            <a:audioFile r:link="rId7"/>
            <p:extLst>
              <p:ext uri="{DAA4B4D4-6D71-4841-9C94-3DE7FCFB9230}">
                <p14:media xmlns:p14="http://schemas.microsoft.com/office/powerpoint/2010/main" r:embed="rId8"/>
              </p:ext>
            </p:extLst>
          </p:nvPr>
        </p:nvPicPr>
        <p:blipFill>
          <a:blip r:embed="rId9">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8264" fill="hold"/>
                                        <p:tgtEl>
                                          <p:spTgt spid="43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43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lide Number Placeholder 5"/>
          <p:cNvSpPr txBox="1"/>
          <p:nvPr>
            <p:ph type="sldNum" sz="quarter" idx="2"/>
          </p:nvPr>
        </p:nvSpPr>
        <p:spPr>
          <a:xfrm>
            <a:off x="8328526" y="6410993"/>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9" name="Title 1"/>
          <p:cNvSpPr txBox="1"/>
          <p:nvPr/>
        </p:nvSpPr>
        <p:spPr>
          <a:xfrm>
            <a:off x="426714" y="609599"/>
            <a:ext cx="8137595" cy="640138"/>
          </a:xfrm>
          <a:prstGeom prst="rect">
            <a:avLst/>
          </a:prstGeom>
          <a:ln w="12700">
            <a:miter lim="400000"/>
          </a:ln>
          <a:extLst>
            <a:ext uri="{C572A759-6A51-4108-AA02-DFA0A04FC94B}">
              <ma14:wrappingTextBoxFlag xmlns:ma14="http://schemas.microsoft.com/office/mac/drawingml/2011/main" val="1"/>
            </a:ext>
          </a:extLst>
        </p:spPr>
        <p:txBody>
          <a:bodyPr lIns="45714" tIns="45714" rIns="45714" bIns="45714">
            <a:normAutofit fontScale="100000" lnSpcReduction="0"/>
          </a:bodyPr>
          <a:lstStyle>
            <a:lvl1pPr defTabSz="914608">
              <a:lnSpc>
                <a:spcPct val="80000"/>
              </a:lnSpc>
              <a:defRPr b="1" sz="4000">
                <a:solidFill>
                  <a:srgbClr val="FFFFFF"/>
                </a:solidFill>
                <a:effectLst>
                  <a:outerShdw sx="100000" sy="100000" kx="0" ky="0" algn="b" rotWithShape="0" blurRad="38100" dist="38100" dir="2700000">
                    <a:srgbClr val="000000">
                      <a:alpha val="43137"/>
                    </a:srgbClr>
                  </a:outerShdw>
                </a:effectLst>
              </a:defRPr>
            </a:lvl1pPr>
          </a:lstStyle>
          <a:p>
            <a:pPr/>
            <a:r>
              <a:t> CARBIDE-TIPPED HOLE CUTTERS</a:t>
            </a:r>
          </a:p>
        </p:txBody>
      </p:sp>
      <p:sp>
        <p:nvSpPr>
          <p:cNvPr id="440" name="TextBox 3"/>
          <p:cNvSpPr txBox="1"/>
          <p:nvPr/>
        </p:nvSpPr>
        <p:spPr>
          <a:xfrm>
            <a:off x="960119" y="1371600"/>
            <a:ext cx="7452362"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Designed for quick, clean, precise cuts in metals and plastics. Available in shallow and deep configurations. </a:t>
            </a:r>
          </a:p>
        </p:txBody>
      </p:sp>
      <p:sp>
        <p:nvSpPr>
          <p:cNvPr id="441" name="TextBox 1"/>
          <p:cNvSpPr txBox="1"/>
          <p:nvPr/>
        </p:nvSpPr>
        <p:spPr>
          <a:xfrm>
            <a:off x="5754121" y="2416849"/>
            <a:ext cx="1813561" cy="20856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APPLICATIONS</a:t>
            </a:r>
          </a:p>
          <a:p>
            <a:pPr marL="285750" indent="-285750">
              <a:buSzPct val="100000"/>
              <a:buChar char="➢"/>
            </a:pPr>
            <a:r>
              <a:t>Sheet Metal</a:t>
            </a:r>
          </a:p>
          <a:p>
            <a:pPr marL="285750" indent="-285750">
              <a:buSzPct val="100000"/>
              <a:buChar char="➢"/>
            </a:pPr>
            <a:r>
              <a:t>Stainless Steel</a:t>
            </a:r>
          </a:p>
          <a:p>
            <a:pPr marL="285750" indent="-285750">
              <a:buSzPct val="100000"/>
              <a:buChar char="➢"/>
            </a:pPr>
            <a:r>
              <a:t>Pipe</a:t>
            </a:r>
          </a:p>
          <a:p>
            <a:pPr marL="285750" indent="-285750">
              <a:buSzPct val="100000"/>
              <a:buChar char="➢"/>
            </a:pPr>
            <a:r>
              <a:t>Aluminum</a:t>
            </a:r>
          </a:p>
          <a:p>
            <a:pPr marL="285750" indent="-285750">
              <a:buSzPct val="100000"/>
              <a:buChar char="➢"/>
            </a:pPr>
            <a:r>
              <a:t>PVC/ABS</a:t>
            </a:r>
          </a:p>
          <a:p>
            <a:pPr marL="285750" indent="-285750">
              <a:buSzPct val="100000"/>
              <a:buChar char="➢"/>
            </a:pPr>
            <a:r>
              <a:t>Plastic</a:t>
            </a:r>
          </a:p>
        </p:txBody>
      </p:sp>
      <p:pic>
        <p:nvPicPr>
          <p:cNvPr id="442" name="Picture 8" descr="Picture 8"/>
          <p:cNvPicPr>
            <a:picLocks noChangeAspect="1"/>
          </p:cNvPicPr>
          <p:nvPr/>
        </p:nvPicPr>
        <p:blipFill>
          <a:blip r:embed="rId3">
            <a:extLst/>
          </a:blip>
          <a:stretch>
            <a:fillRect/>
          </a:stretch>
        </p:blipFill>
        <p:spPr>
          <a:xfrm>
            <a:off x="901809" y="4448175"/>
            <a:ext cx="2238376" cy="1038225"/>
          </a:xfrm>
          <a:prstGeom prst="rect">
            <a:avLst/>
          </a:prstGeom>
          <a:ln w="12700">
            <a:miter lim="400000"/>
          </a:ln>
        </p:spPr>
      </p:pic>
      <p:pic>
        <p:nvPicPr>
          <p:cNvPr id="443" name="Picture 12" descr="Picture 12"/>
          <p:cNvPicPr>
            <a:picLocks noChangeAspect="1"/>
          </p:cNvPicPr>
          <p:nvPr/>
        </p:nvPicPr>
        <p:blipFill>
          <a:blip r:embed="rId4">
            <a:extLst/>
          </a:blip>
          <a:stretch>
            <a:fillRect/>
          </a:stretch>
        </p:blipFill>
        <p:spPr>
          <a:xfrm rot="14330461">
            <a:off x="2036522" y="1940443"/>
            <a:ext cx="937602" cy="2585218"/>
          </a:xfrm>
          <a:prstGeom prst="rect">
            <a:avLst/>
          </a:prstGeom>
          <a:ln w="12700">
            <a:miter lim="400000"/>
          </a:ln>
        </p:spPr>
      </p:pic>
      <p:pic>
        <p:nvPicPr>
          <p:cNvPr id="444" name="Picture 5" descr="Picture 5"/>
          <p:cNvPicPr>
            <a:picLocks noChangeAspect="1"/>
          </p:cNvPicPr>
          <p:nvPr/>
        </p:nvPicPr>
        <p:blipFill>
          <a:blip r:embed="rId5">
            <a:extLst/>
          </a:blip>
          <a:stretch>
            <a:fillRect/>
          </a:stretch>
        </p:blipFill>
        <p:spPr>
          <a:xfrm>
            <a:off x="4096246" y="1940617"/>
            <a:ext cx="1115110" cy="3533776"/>
          </a:xfrm>
          <a:prstGeom prst="rect">
            <a:avLst/>
          </a:prstGeom>
          <a:ln w="12700">
            <a:miter lim="400000"/>
          </a:ln>
        </p:spPr>
      </p:pic>
      <p:pic>
        <p:nvPicPr>
          <p:cNvPr id="445" name="Hole saw script_25" descr="Hole saw script_25"/>
          <p:cNvPicPr>
            <a:picLocks noChangeAspect="0"/>
          </p:cNvPicPr>
          <p:nvPr>
            <a:audioFile r:link="rId6"/>
            <p:extLst>
              <p:ext uri="{DAA4B4D4-6D71-4841-9C94-3DE7FCFB9230}">
                <p14:media xmlns:p14="http://schemas.microsoft.com/office/powerpoint/2010/main" r:embed="rId7"/>
              </p:ext>
            </p:extLst>
          </p:nvPr>
        </p:nvPicPr>
        <p:blipFill>
          <a:blip r:embed="rId8">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608" fill="hold"/>
                                        <p:tgtEl>
                                          <p:spTgt spid="44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44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Title 1"/>
          <p:cNvSpPr txBox="1"/>
          <p:nvPr>
            <p:ph type="title"/>
          </p:nvPr>
        </p:nvSpPr>
        <p:spPr>
          <a:xfrm>
            <a:off x="457488" y="274543"/>
            <a:ext cx="8229025" cy="1143001"/>
          </a:xfrm>
          <a:prstGeom prst="rect">
            <a:avLst/>
          </a:prstGeom>
        </p:spPr>
        <p:txBody>
          <a:bodyPr/>
          <a:lstStyle/>
          <a:p>
            <a:pPr/>
            <a:r>
              <a:t>Carbide Tipped Hole Cutters</a:t>
            </a:r>
          </a:p>
        </p:txBody>
      </p:sp>
      <p:sp>
        <p:nvSpPr>
          <p:cNvPr id="450" name="Content Placeholder 2"/>
          <p:cNvSpPr txBox="1"/>
          <p:nvPr>
            <p:ph type="body" idx="1"/>
          </p:nvPr>
        </p:nvSpPr>
        <p:spPr>
          <a:xfrm>
            <a:off x="457488" y="1599639"/>
            <a:ext cx="8229025" cy="4527177"/>
          </a:xfrm>
          <a:prstGeom prst="rect">
            <a:avLst/>
          </a:prstGeom>
        </p:spPr>
        <p:txBody>
          <a:bodyPr/>
          <a:lstStyle/>
          <a:p>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Slide Number Placeholder 5"/>
          <p:cNvSpPr txBox="1"/>
          <p:nvPr>
            <p:ph type="sldNum" sz="quarter" idx="2"/>
          </p:nvPr>
        </p:nvSpPr>
        <p:spPr>
          <a:xfrm>
            <a:off x="8328526" y="6410993"/>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56" name="Group 4"/>
          <p:cNvGrpSpPr/>
          <p:nvPr/>
        </p:nvGrpSpPr>
        <p:grpSpPr>
          <a:xfrm>
            <a:off x="2286000" y="3252994"/>
            <a:ext cx="4465544" cy="2897452"/>
            <a:chOff x="0" y="0"/>
            <a:chExt cx="4465543" cy="2897450"/>
          </a:xfrm>
        </p:grpSpPr>
        <p:pic>
          <p:nvPicPr>
            <p:cNvPr id="453" name="Picture 2" descr="Picture 2"/>
            <p:cNvPicPr>
              <a:picLocks noChangeAspect="1"/>
            </p:cNvPicPr>
            <p:nvPr/>
          </p:nvPicPr>
          <p:blipFill>
            <a:blip r:embed="rId3">
              <a:extLst/>
            </a:blip>
            <a:stretch>
              <a:fillRect/>
            </a:stretch>
          </p:blipFill>
          <p:spPr>
            <a:xfrm>
              <a:off x="1592029" y="159521"/>
              <a:ext cx="2873515" cy="2693092"/>
            </a:xfrm>
            <a:prstGeom prst="rect">
              <a:avLst/>
            </a:prstGeom>
            <a:ln w="12700" cap="flat">
              <a:noFill/>
              <a:miter lim="400000"/>
            </a:ln>
            <a:effectLst/>
          </p:spPr>
        </p:pic>
        <p:pic>
          <p:nvPicPr>
            <p:cNvPr id="454" name="Picture 3" descr="Picture 3"/>
            <p:cNvPicPr>
              <a:picLocks noChangeAspect="1"/>
            </p:cNvPicPr>
            <p:nvPr/>
          </p:nvPicPr>
          <p:blipFill>
            <a:blip r:embed="rId4">
              <a:extLst/>
            </a:blip>
            <a:stretch>
              <a:fillRect/>
            </a:stretch>
          </p:blipFill>
          <p:spPr>
            <a:xfrm rot="2947468">
              <a:off x="770388" y="30668"/>
              <a:ext cx="1279750" cy="2622602"/>
            </a:xfrm>
            <a:prstGeom prst="rect">
              <a:avLst/>
            </a:prstGeom>
            <a:ln w="12700" cap="flat">
              <a:noFill/>
              <a:miter lim="400000"/>
            </a:ln>
            <a:effectLst/>
          </p:spPr>
        </p:pic>
        <p:sp>
          <p:nvSpPr>
            <p:cNvPr id="455" name="TextBox 3"/>
            <p:cNvSpPr txBox="1"/>
            <p:nvPr/>
          </p:nvSpPr>
          <p:spPr>
            <a:xfrm>
              <a:off x="466018" y="2452692"/>
              <a:ext cx="1595821" cy="4447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2800">
                  <a:solidFill>
                    <a:srgbClr val="C00000"/>
                  </a:solidFill>
                  <a:effectLst>
                    <a:outerShdw sx="100000" sy="100000" kx="0" ky="0" algn="b" rotWithShape="0" blurRad="38100" dist="38100" dir="2700000">
                      <a:srgbClr val="000000">
                        <a:alpha val="43137"/>
                      </a:srgbClr>
                    </a:outerShdw>
                  </a:effectLst>
                </a:defRPr>
              </a:lvl1pPr>
            </a:lstStyle>
            <a:p>
              <a:pPr/>
              <a:r>
                <a:t>Step Drills</a:t>
              </a:r>
            </a:p>
          </p:txBody>
        </p:sp>
      </p:grpSp>
      <p:grpSp>
        <p:nvGrpSpPr>
          <p:cNvPr id="459" name="Group 5"/>
          <p:cNvGrpSpPr/>
          <p:nvPr/>
        </p:nvGrpSpPr>
        <p:grpSpPr>
          <a:xfrm>
            <a:off x="6323977" y="1834357"/>
            <a:ext cx="1620529" cy="3836817"/>
            <a:chOff x="0" y="0"/>
            <a:chExt cx="1620527" cy="3836816"/>
          </a:xfrm>
        </p:grpSpPr>
        <p:pic>
          <p:nvPicPr>
            <p:cNvPr id="457" name="Picture 4" descr="Picture 4"/>
            <p:cNvPicPr>
              <a:picLocks noChangeAspect="1"/>
            </p:cNvPicPr>
            <p:nvPr/>
          </p:nvPicPr>
          <p:blipFill>
            <a:blip r:embed="rId5">
              <a:extLst/>
            </a:blip>
            <a:stretch>
              <a:fillRect/>
            </a:stretch>
          </p:blipFill>
          <p:spPr>
            <a:xfrm>
              <a:off x="792479" y="557601"/>
              <a:ext cx="828049" cy="3279216"/>
            </a:xfrm>
            <a:prstGeom prst="rect">
              <a:avLst/>
            </a:prstGeom>
            <a:ln w="12700" cap="flat">
              <a:noFill/>
              <a:miter lim="400000"/>
            </a:ln>
            <a:effectLst/>
          </p:spPr>
        </p:pic>
        <p:sp>
          <p:nvSpPr>
            <p:cNvPr id="458" name="TextBox 7"/>
            <p:cNvSpPr txBox="1"/>
            <p:nvPr/>
          </p:nvSpPr>
          <p:spPr>
            <a:xfrm>
              <a:off x="0" y="0"/>
              <a:ext cx="1612836" cy="444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2800">
                  <a:solidFill>
                    <a:srgbClr val="C00000"/>
                  </a:solidFill>
                  <a:effectLst>
                    <a:outerShdw sx="100000" sy="100000" kx="0" ky="0" algn="b" rotWithShape="0" blurRad="38100" dist="38100" dir="2700000">
                      <a:srgbClr val="000000">
                        <a:alpha val="43137"/>
                      </a:srgbClr>
                    </a:outerShdw>
                  </a:effectLst>
                </a:defRPr>
              </a:lvl1pPr>
            </a:lstStyle>
            <a:p>
              <a:pPr/>
              <a:r>
                <a:t>Auger Bits</a:t>
              </a:r>
            </a:p>
          </p:txBody>
        </p:sp>
      </p:grpSp>
      <p:sp>
        <p:nvSpPr>
          <p:cNvPr id="460" name="Title 1"/>
          <p:cNvSpPr txBox="1"/>
          <p:nvPr/>
        </p:nvSpPr>
        <p:spPr>
          <a:xfrm>
            <a:off x="426714" y="609599"/>
            <a:ext cx="8137595" cy="640138"/>
          </a:xfrm>
          <a:prstGeom prst="rect">
            <a:avLst/>
          </a:prstGeom>
          <a:ln w="12700">
            <a:miter lim="400000"/>
          </a:ln>
          <a:extLst>
            <a:ext uri="{C572A759-6A51-4108-AA02-DFA0A04FC94B}">
              <ma14:wrappingTextBoxFlag xmlns:ma14="http://schemas.microsoft.com/office/mac/drawingml/2011/main" val="1"/>
            </a:ext>
          </a:extLst>
        </p:spPr>
        <p:txBody>
          <a:bodyPr lIns="45714" tIns="45714" rIns="45714" bIns="45714">
            <a:normAutofit fontScale="100000" lnSpcReduction="0"/>
          </a:bodyPr>
          <a:lstStyle>
            <a:lvl1pPr defTabSz="914608">
              <a:lnSpc>
                <a:spcPct val="80000"/>
              </a:lnSpc>
              <a:defRPr b="1" sz="4000">
                <a:solidFill>
                  <a:srgbClr val="FFFFFF"/>
                </a:solidFill>
                <a:effectLst>
                  <a:outerShdw sx="100000" sy="100000" kx="0" ky="0" algn="b" rotWithShape="0" blurRad="38100" dist="38100" dir="2700000">
                    <a:srgbClr val="000000">
                      <a:alpha val="43137"/>
                    </a:srgbClr>
                  </a:outerShdw>
                </a:effectLst>
              </a:defRPr>
            </a:lvl1pPr>
          </a:lstStyle>
          <a:p>
            <a:pPr/>
            <a:r>
              <a:t>HOLE BORING</a:t>
            </a:r>
          </a:p>
        </p:txBody>
      </p:sp>
      <p:pic>
        <p:nvPicPr>
          <p:cNvPr id="461" name="Picture 10" descr="Picture 10"/>
          <p:cNvPicPr>
            <a:picLocks noChangeAspect="1"/>
          </p:cNvPicPr>
          <p:nvPr/>
        </p:nvPicPr>
        <p:blipFill>
          <a:blip r:embed="rId6">
            <a:extLst/>
          </a:blip>
          <a:stretch>
            <a:fillRect/>
          </a:stretch>
        </p:blipFill>
        <p:spPr>
          <a:xfrm>
            <a:off x="706304" y="1624583"/>
            <a:ext cx="2375712" cy="1804417"/>
          </a:xfrm>
          <a:prstGeom prst="rect">
            <a:avLst/>
          </a:prstGeom>
          <a:ln w="12700">
            <a:miter lim="400000"/>
          </a:ln>
        </p:spPr>
      </p:pic>
      <p:sp>
        <p:nvSpPr>
          <p:cNvPr id="462" name="TextBox 16"/>
          <p:cNvSpPr txBox="1"/>
          <p:nvPr/>
        </p:nvSpPr>
        <p:spPr>
          <a:xfrm>
            <a:off x="2712720" y="2304674"/>
            <a:ext cx="2729088" cy="444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800">
                <a:solidFill>
                  <a:srgbClr val="C00000"/>
                </a:solidFill>
                <a:effectLst>
                  <a:outerShdw sx="100000" sy="100000" kx="0" ky="0" algn="b" rotWithShape="0" blurRad="38100" dist="38100" dir="2700000">
                    <a:srgbClr val="000000">
                      <a:alpha val="43137"/>
                    </a:srgbClr>
                  </a:outerShdw>
                </a:effectLst>
              </a:defRPr>
            </a:lvl1pPr>
          </a:lstStyle>
          <a:p>
            <a:pPr/>
            <a:r>
              <a:t>Spade Bits</a:t>
            </a:r>
          </a:p>
        </p:txBody>
      </p:sp>
      <p:pic>
        <p:nvPicPr>
          <p:cNvPr id="463" name="Hole saw script_27" descr="Hole saw script_27"/>
          <p:cNvPicPr>
            <a:picLocks noChangeAspect="0"/>
          </p:cNvPicPr>
          <p:nvPr>
            <a:audioFile r:link="rId7"/>
            <p:extLst>
              <p:ext uri="{DAA4B4D4-6D71-4841-9C94-3DE7FCFB9230}">
                <p14:media xmlns:p14="http://schemas.microsoft.com/office/powerpoint/2010/main" r:embed="rId8"/>
              </p:ext>
            </p:extLst>
          </p:nvPr>
        </p:nvPicPr>
        <p:blipFill>
          <a:blip r:embed="rId9">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896" fill="hold"/>
                                        <p:tgtEl>
                                          <p:spTgt spid="46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46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lide Number Placeholder 5"/>
          <p:cNvSpPr txBox="1"/>
          <p:nvPr>
            <p:ph type="sldNum" sz="quarter" idx="2"/>
          </p:nvPr>
        </p:nvSpPr>
        <p:spPr>
          <a:xfrm>
            <a:off x="8328526" y="6410993"/>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8" name="Slide Number Placeholder 2"/>
          <p:cNvSpPr txBox="1"/>
          <p:nvPr/>
        </p:nvSpPr>
        <p:spPr>
          <a:xfrm>
            <a:off x="6553200" y="6475412"/>
            <a:ext cx="2133600"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800">
                <a:latin typeface="Arial"/>
                <a:ea typeface="Arial"/>
                <a:cs typeface="Arial"/>
                <a:sym typeface="Arial"/>
              </a:defRPr>
            </a:lvl1pPr>
          </a:lstStyle>
          <a:p>
            <a:pPr/>
            <a:r>
              <a:t>28</a:t>
            </a:r>
          </a:p>
        </p:txBody>
      </p:sp>
      <p:grpSp>
        <p:nvGrpSpPr>
          <p:cNvPr id="471" name="Group 4"/>
          <p:cNvGrpSpPr/>
          <p:nvPr/>
        </p:nvGrpSpPr>
        <p:grpSpPr>
          <a:xfrm>
            <a:off x="2211316" y="1630119"/>
            <a:ext cx="3808484" cy="2713282"/>
            <a:chOff x="0" y="0"/>
            <a:chExt cx="3808483" cy="2713280"/>
          </a:xfrm>
        </p:grpSpPr>
        <p:pic>
          <p:nvPicPr>
            <p:cNvPr id="469" name="Picture 2" descr="Picture 2"/>
            <p:cNvPicPr>
              <a:picLocks noChangeAspect="1"/>
            </p:cNvPicPr>
            <p:nvPr/>
          </p:nvPicPr>
          <p:blipFill>
            <a:blip r:embed="rId3">
              <a:extLst/>
            </a:blip>
            <a:stretch>
              <a:fillRect/>
            </a:stretch>
          </p:blipFill>
          <p:spPr>
            <a:xfrm>
              <a:off x="1401528" y="20189"/>
              <a:ext cx="2406956" cy="2693092"/>
            </a:xfrm>
            <a:prstGeom prst="rect">
              <a:avLst/>
            </a:prstGeom>
            <a:ln w="12700" cap="flat">
              <a:noFill/>
              <a:miter lim="400000"/>
            </a:ln>
            <a:effectLst/>
          </p:spPr>
        </p:pic>
        <p:pic>
          <p:nvPicPr>
            <p:cNvPr id="470" name="Picture 3" descr="Picture 3"/>
            <p:cNvPicPr>
              <a:picLocks noChangeAspect="1"/>
            </p:cNvPicPr>
            <p:nvPr/>
          </p:nvPicPr>
          <p:blipFill>
            <a:blip r:embed="rId4">
              <a:extLst/>
            </a:blip>
            <a:stretch>
              <a:fillRect/>
            </a:stretch>
          </p:blipFill>
          <p:spPr>
            <a:xfrm rot="2947468">
              <a:off x="609400" y="104246"/>
              <a:ext cx="1279750" cy="2196782"/>
            </a:xfrm>
            <a:prstGeom prst="rect">
              <a:avLst/>
            </a:prstGeom>
            <a:ln w="12700" cap="flat">
              <a:noFill/>
              <a:miter lim="400000"/>
            </a:ln>
            <a:effectLst/>
          </p:spPr>
        </p:pic>
      </p:grpSp>
      <p:sp>
        <p:nvSpPr>
          <p:cNvPr id="472" name="Title 1"/>
          <p:cNvSpPr txBox="1"/>
          <p:nvPr/>
        </p:nvSpPr>
        <p:spPr>
          <a:xfrm>
            <a:off x="426714" y="609599"/>
            <a:ext cx="8137595" cy="640138"/>
          </a:xfrm>
          <a:prstGeom prst="rect">
            <a:avLst/>
          </a:prstGeom>
          <a:ln w="12700">
            <a:miter lim="400000"/>
          </a:ln>
          <a:extLst>
            <a:ext uri="{C572A759-6A51-4108-AA02-DFA0A04FC94B}">
              <ma14:wrappingTextBoxFlag xmlns:ma14="http://schemas.microsoft.com/office/mac/drawingml/2011/main" val="1"/>
            </a:ext>
          </a:extLst>
        </p:spPr>
        <p:txBody>
          <a:bodyPr lIns="45714" tIns="45714" rIns="45714" bIns="45714">
            <a:normAutofit fontScale="100000" lnSpcReduction="0"/>
          </a:bodyPr>
          <a:lstStyle>
            <a:lvl1pPr algn="r" defTabSz="914608">
              <a:lnSpc>
                <a:spcPct val="80000"/>
              </a:lnSpc>
              <a:defRPr b="1" sz="4000">
                <a:solidFill>
                  <a:srgbClr val="FFFFFF"/>
                </a:solidFill>
                <a:effectLst>
                  <a:outerShdw sx="100000" sy="100000" kx="0" ky="0" algn="b" rotWithShape="0" blurRad="38100" dist="38100" dir="2700000">
                    <a:srgbClr val="000000">
                      <a:alpha val="43137"/>
                    </a:srgbClr>
                  </a:outerShdw>
                </a:effectLst>
              </a:defRPr>
            </a:lvl1pPr>
          </a:lstStyle>
          <a:p>
            <a:pPr/>
            <a:r>
              <a:t>HOLE BORING</a:t>
            </a:r>
          </a:p>
        </p:txBody>
      </p:sp>
      <p:sp>
        <p:nvSpPr>
          <p:cNvPr id="473" name="TextBox 1"/>
          <p:cNvSpPr txBox="1"/>
          <p:nvPr/>
        </p:nvSpPr>
        <p:spPr>
          <a:xfrm>
            <a:off x="960119" y="4343399"/>
            <a:ext cx="6995162" cy="23071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pPr>
            <a:r>
              <a:t>Tech Tip: </a:t>
            </a:r>
          </a:p>
          <a:p>
            <a:pPr marL="285750" indent="-285750">
              <a:buSzPct val="100000"/>
              <a:buChar char="▪"/>
            </a:pPr>
            <a:r>
              <a:t>Use of a step drill is not limited to the sharpness of the leading point. By using a pilot drill first, a step drill can continue to be utilized long after its point has become worn.</a:t>
            </a:r>
          </a:p>
          <a:p>
            <a:pPr marL="285750" indent="-285750">
              <a:buSzPct val="100000"/>
              <a:buChar char="▪"/>
            </a:pPr>
            <a:r>
              <a:t>The “steps” of a step drill can be resharpened </a:t>
            </a:r>
            <a:r>
              <a:rPr u="sng"/>
              <a:t>once</a:t>
            </a:r>
            <a:r>
              <a:t> by any well equipped saw or tool sharpening shop. </a:t>
            </a:r>
          </a:p>
          <a:p>
            <a:pPr lvl="1" marL="742630" indent="-285750">
              <a:buSzPct val="100000"/>
              <a:buChar char="▪"/>
              <a:defRPr sz="1600"/>
            </a:pPr>
            <a:r>
              <a:t>A maximum of .010 to .015 can be removed from the step drill face leaving a slightly smaller hole diameter. </a:t>
            </a:r>
          </a:p>
        </p:txBody>
      </p:sp>
      <p:sp>
        <p:nvSpPr>
          <p:cNvPr id="474" name="TextBox 14"/>
          <p:cNvSpPr txBox="1"/>
          <p:nvPr/>
        </p:nvSpPr>
        <p:spPr>
          <a:xfrm>
            <a:off x="960119" y="1426168"/>
            <a:ext cx="1595821" cy="4447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solidFill>
                  <a:srgbClr val="C00000"/>
                </a:solidFill>
                <a:effectLst>
                  <a:outerShdw sx="100000" sy="100000" kx="0" ky="0" algn="b" rotWithShape="0" blurRad="38100" dist="38100" dir="2700000">
                    <a:srgbClr val="000000">
                      <a:alpha val="43137"/>
                    </a:srgbClr>
                  </a:outerShdw>
                </a:effectLst>
              </a:defRPr>
            </a:lvl1pPr>
          </a:lstStyle>
          <a:p>
            <a:pPr/>
            <a:r>
              <a:t>Step Drills</a:t>
            </a:r>
          </a:p>
        </p:txBody>
      </p:sp>
      <p:pic>
        <p:nvPicPr>
          <p:cNvPr id="475" name="Hole saw script_28" descr="Hole saw script_28"/>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0264" fill="hold"/>
                                        <p:tgtEl>
                                          <p:spTgt spid="47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47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lide Number Placeholder 5"/>
          <p:cNvSpPr txBox="1"/>
          <p:nvPr>
            <p:ph type="sldNum" sz="quarter" idx="2"/>
          </p:nvPr>
        </p:nvSpPr>
        <p:spPr>
          <a:xfrm>
            <a:off x="8328526" y="6410993"/>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0" name="Rectangle 3"/>
          <p:cNvSpPr txBox="1"/>
          <p:nvPr/>
        </p:nvSpPr>
        <p:spPr>
          <a:xfrm>
            <a:off x="1251772" y="3235699"/>
            <a:ext cx="6641858" cy="1333279"/>
          </a:xfrm>
          <a:prstGeom prst="rect">
            <a:avLst/>
          </a:prstGeom>
          <a:ln w="12700">
            <a:miter lim="400000"/>
          </a:ln>
          <a:extLst>
            <a:ext uri="{C572A759-6A51-4108-AA02-DFA0A04FC94B}">
              <ma14:wrappingTextBoxFlag xmlns:ma14="http://schemas.microsoft.com/office/mac/drawingml/2011/main" val="1"/>
            </a:ext>
          </a:extLst>
        </p:spPr>
        <p:txBody>
          <a:bodyPr lIns="44338" tIns="44338" rIns="44338" bIns="44338">
            <a:spAutoFit/>
          </a:bodyPr>
          <a:lstStyle>
            <a:lvl1pPr algn="ctr" defTabSz="1019175">
              <a:defRPr b="1" sz="4100">
                <a:solidFill>
                  <a:srgbClr val="A80000"/>
                </a:solidFill>
                <a:latin typeface="+mn-lt"/>
                <a:ea typeface="+mn-ea"/>
                <a:cs typeface="+mn-cs"/>
                <a:sym typeface="Helvetica"/>
              </a:defRPr>
            </a:lvl1pPr>
          </a:lstStyle>
          <a:p>
            <a:pPr/>
            <a:r>
              <a:t>Hole Cutting and Boring Tools</a:t>
            </a:r>
          </a:p>
        </p:txBody>
      </p:sp>
      <p:pic>
        <p:nvPicPr>
          <p:cNvPr id="481" name="Picture 3" descr="Picture 3"/>
          <p:cNvPicPr>
            <a:picLocks noChangeAspect="1"/>
          </p:cNvPicPr>
          <p:nvPr/>
        </p:nvPicPr>
        <p:blipFill>
          <a:blip r:embed="rId3">
            <a:extLst/>
          </a:blip>
          <a:stretch>
            <a:fillRect/>
          </a:stretch>
        </p:blipFill>
        <p:spPr>
          <a:xfrm>
            <a:off x="2982166" y="1763526"/>
            <a:ext cx="3179670" cy="1399335"/>
          </a:xfrm>
          <a:prstGeom prst="rect">
            <a:avLst/>
          </a:prstGeom>
          <a:ln w="12700">
            <a:miter lim="400000"/>
          </a:ln>
        </p:spPr>
      </p:pic>
      <p:sp>
        <p:nvSpPr>
          <p:cNvPr id="482" name="Rectangle 4"/>
          <p:cNvSpPr txBox="1"/>
          <p:nvPr/>
        </p:nvSpPr>
        <p:spPr>
          <a:xfrm>
            <a:off x="2970474" y="4766579"/>
            <a:ext cx="3134207" cy="63411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4200"/>
            </a:lvl1pPr>
          </a:lstStyle>
          <a:p>
            <a:pPr/>
            <a:r>
              <a:t>330-453-8187</a:t>
            </a:r>
          </a:p>
        </p:txBody>
      </p:sp>
      <p:pic>
        <p:nvPicPr>
          <p:cNvPr id="483" name="Hole saw script_29" descr="Hole saw script_29"/>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240" fill="hold"/>
                                        <p:tgtEl>
                                          <p:spTgt spid="48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48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 name="Group 1"/>
          <p:cNvGrpSpPr/>
          <p:nvPr/>
        </p:nvGrpSpPr>
        <p:grpSpPr>
          <a:xfrm>
            <a:off x="852699" y="1949823"/>
            <a:ext cx="7568047" cy="2498914"/>
            <a:chOff x="0" y="0"/>
            <a:chExt cx="7568045" cy="2498912"/>
          </a:xfrm>
        </p:grpSpPr>
        <p:sp>
          <p:nvSpPr>
            <p:cNvPr id="41" name="Oval 18"/>
            <p:cNvSpPr/>
            <p:nvPr/>
          </p:nvSpPr>
          <p:spPr>
            <a:xfrm>
              <a:off x="-1" y="-1"/>
              <a:ext cx="3652694" cy="2487708"/>
            </a:xfrm>
            <a:prstGeom prst="ellipse">
              <a:avLst/>
            </a:prstGeom>
            <a:solidFill>
              <a:srgbClr val="FF0000">
                <a:alpha val="49000"/>
              </a:srgbClr>
            </a:solidFill>
            <a:ln w="25400" cap="flat">
              <a:solidFill>
                <a:srgbClr val="000000"/>
              </a:solidFill>
              <a:prstDash val="solid"/>
              <a:round/>
            </a:ln>
            <a:effectLst/>
          </p:spPr>
          <p:txBody>
            <a:bodyPr wrap="square" lIns="45719" tIns="45719" rIns="45719" bIns="45719" numCol="1" anchor="t">
              <a:noAutofit/>
            </a:bodyPr>
            <a:lstStyle/>
            <a:p>
              <a:pPr>
                <a:defRPr sz="1100">
                  <a:solidFill>
                    <a:srgbClr val="FFFFFF"/>
                  </a:solidFill>
                </a:defRPr>
              </a:pPr>
            </a:p>
          </p:txBody>
        </p:sp>
        <p:sp>
          <p:nvSpPr>
            <p:cNvPr id="42" name="Oval 19"/>
            <p:cNvSpPr/>
            <p:nvPr/>
          </p:nvSpPr>
          <p:spPr>
            <a:xfrm>
              <a:off x="1868920" y="0"/>
              <a:ext cx="3720523" cy="2498913"/>
            </a:xfrm>
            <a:prstGeom prst="ellipse">
              <a:avLst/>
            </a:prstGeom>
            <a:solidFill>
              <a:srgbClr val="FFFF00">
                <a:alpha val="50000"/>
              </a:srgbClr>
            </a:solidFill>
            <a:ln w="25400" cap="flat">
              <a:solidFill>
                <a:srgbClr val="000000"/>
              </a:solidFill>
              <a:prstDash val="solid"/>
              <a:round/>
            </a:ln>
            <a:effectLst/>
          </p:spPr>
          <p:txBody>
            <a:bodyPr wrap="square" lIns="45719" tIns="45719" rIns="45719" bIns="45719" numCol="1" anchor="t">
              <a:noAutofit/>
            </a:bodyPr>
            <a:lstStyle/>
            <a:p>
              <a:pPr>
                <a:defRPr sz="1100">
                  <a:solidFill>
                    <a:srgbClr val="FFFFFF"/>
                  </a:solidFill>
                </a:defRPr>
              </a:pPr>
            </a:p>
          </p:txBody>
        </p:sp>
        <p:sp>
          <p:nvSpPr>
            <p:cNvPr id="43" name="Oval 20"/>
            <p:cNvSpPr/>
            <p:nvPr/>
          </p:nvSpPr>
          <p:spPr>
            <a:xfrm>
              <a:off x="3882159" y="-1"/>
              <a:ext cx="3685887" cy="2487708"/>
            </a:xfrm>
            <a:prstGeom prst="ellipse">
              <a:avLst/>
            </a:prstGeom>
            <a:solidFill>
              <a:srgbClr val="0070C0">
                <a:alpha val="50000"/>
              </a:srgbClr>
            </a:solidFill>
            <a:ln w="25400" cap="flat">
              <a:solidFill>
                <a:srgbClr val="000000"/>
              </a:solidFill>
              <a:prstDash val="solid"/>
              <a:round/>
            </a:ln>
            <a:effectLst/>
          </p:spPr>
          <p:txBody>
            <a:bodyPr wrap="square" lIns="45719" tIns="45719" rIns="45719" bIns="45719" numCol="1" anchor="t">
              <a:noAutofit/>
            </a:bodyPr>
            <a:lstStyle/>
            <a:p>
              <a:pPr>
                <a:defRPr sz="1100">
                  <a:solidFill>
                    <a:srgbClr val="FFFFFF"/>
                  </a:solidFill>
                </a:defRPr>
              </a:pPr>
            </a:p>
          </p:txBody>
        </p:sp>
        <p:sp>
          <p:nvSpPr>
            <p:cNvPr id="44" name="TextBox 28"/>
            <p:cNvSpPr txBox="1"/>
            <p:nvPr/>
          </p:nvSpPr>
          <p:spPr>
            <a:xfrm>
              <a:off x="205402" y="756397"/>
              <a:ext cx="1445209" cy="7441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940" tIns="50940" rIns="50940" bIns="50940" numCol="1" anchor="t">
              <a:spAutoFit/>
            </a:bodyPr>
            <a:lstStyle/>
            <a:p>
              <a:pPr algn="ctr">
                <a:defRPr b="1" sz="1600"/>
              </a:pPr>
              <a:r>
                <a:t>Mild Steels</a:t>
              </a:r>
              <a:endParaRPr sz="1100"/>
            </a:p>
            <a:p>
              <a:pPr algn="ctr">
                <a:defRPr b="1" sz="1600"/>
              </a:pPr>
              <a:r>
                <a:t>Wood</a:t>
              </a:r>
              <a:endParaRPr sz="1100"/>
            </a:p>
          </p:txBody>
        </p:sp>
        <p:sp>
          <p:nvSpPr>
            <p:cNvPr id="45" name="TextBox 29"/>
            <p:cNvSpPr txBox="1"/>
            <p:nvPr/>
          </p:nvSpPr>
          <p:spPr>
            <a:xfrm>
              <a:off x="2035357" y="610720"/>
              <a:ext cx="1455313" cy="13270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940" tIns="50940" rIns="50940" bIns="50940" numCol="1" anchor="t">
              <a:spAutoFit/>
            </a:bodyPr>
            <a:lstStyle/>
            <a:p>
              <a:pPr algn="ctr">
                <a:defRPr b="1" sz="1600"/>
              </a:pPr>
              <a:r>
                <a:t>Plastic</a:t>
              </a:r>
              <a:endParaRPr sz="1100"/>
            </a:p>
            <a:p>
              <a:pPr algn="ctr">
                <a:defRPr b="1" sz="1600"/>
              </a:pPr>
              <a:r>
                <a:t>Aluminum</a:t>
              </a:r>
              <a:endParaRPr sz="1100"/>
            </a:p>
            <a:p>
              <a:pPr algn="ctr">
                <a:defRPr b="1" sz="1600"/>
              </a:pPr>
              <a:r>
                <a:t>Wood Composite</a:t>
              </a:r>
              <a:endParaRPr sz="1100"/>
            </a:p>
            <a:p>
              <a:pPr algn="ctr">
                <a:defRPr b="1" sz="1600"/>
              </a:pPr>
              <a:r>
                <a:t>Stainless Steel</a:t>
              </a:r>
            </a:p>
          </p:txBody>
        </p:sp>
        <p:sp>
          <p:nvSpPr>
            <p:cNvPr id="46" name="TextBox 30"/>
            <p:cNvSpPr txBox="1"/>
            <p:nvPr/>
          </p:nvSpPr>
          <p:spPr>
            <a:xfrm>
              <a:off x="4000969" y="686360"/>
              <a:ext cx="1589528" cy="8190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940" tIns="50940" rIns="50940" bIns="50940" numCol="1" anchor="t">
              <a:spAutoFit/>
            </a:bodyPr>
            <a:lstStyle/>
            <a:p>
              <a:pPr algn="ctr">
                <a:defRPr b="1" sz="1600"/>
              </a:pPr>
              <a:r>
                <a:t>Fiberglass</a:t>
              </a:r>
              <a:endParaRPr sz="1100"/>
            </a:p>
            <a:p>
              <a:pPr algn="ctr">
                <a:defRPr b="1" sz="1600"/>
              </a:pPr>
              <a:r>
                <a:t>Plaster/drywall</a:t>
              </a:r>
              <a:endParaRPr sz="1100"/>
            </a:p>
            <a:p>
              <a:pPr algn="ctr">
                <a:defRPr b="1" sz="1600"/>
              </a:pPr>
              <a:r>
                <a:t>Acoustical Tile</a:t>
              </a:r>
            </a:p>
          </p:txBody>
        </p:sp>
        <p:sp>
          <p:nvSpPr>
            <p:cNvPr id="47" name="TextBox 31"/>
            <p:cNvSpPr txBox="1"/>
            <p:nvPr/>
          </p:nvSpPr>
          <p:spPr>
            <a:xfrm>
              <a:off x="5760167" y="565897"/>
              <a:ext cx="1344187" cy="12521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940" tIns="50940" rIns="50940" bIns="50940" numCol="1" anchor="t">
              <a:spAutoFit/>
            </a:bodyPr>
            <a:lstStyle/>
            <a:p>
              <a:pPr algn="ctr">
                <a:defRPr b="1" sz="1600"/>
              </a:pPr>
              <a:r>
                <a:t>Cinderblock</a:t>
              </a:r>
              <a:endParaRPr sz="1100"/>
            </a:p>
            <a:p>
              <a:pPr algn="ctr">
                <a:defRPr b="1" sz="1600"/>
              </a:pPr>
              <a:r>
                <a:t>Brick</a:t>
              </a:r>
              <a:endParaRPr sz="1100"/>
            </a:p>
            <a:p>
              <a:pPr algn="ctr">
                <a:defRPr b="1" sz="1600"/>
              </a:pPr>
              <a:r>
                <a:t>Ceramic Tile</a:t>
              </a:r>
              <a:endParaRPr sz="1100"/>
            </a:p>
            <a:p>
              <a:pPr algn="ctr">
                <a:defRPr b="1" sz="1600"/>
              </a:pPr>
              <a:r>
                <a:t>Glass block</a:t>
              </a:r>
              <a:endParaRPr sz="1100"/>
            </a:p>
          </p:txBody>
        </p:sp>
      </p:grpSp>
      <p:grpSp>
        <p:nvGrpSpPr>
          <p:cNvPr id="51" name="TextBox 24"/>
          <p:cNvGrpSpPr/>
          <p:nvPr/>
        </p:nvGrpSpPr>
        <p:grpSpPr>
          <a:xfrm>
            <a:off x="6123642" y="4726311"/>
            <a:ext cx="2486795" cy="625166"/>
            <a:chOff x="0" y="0"/>
            <a:chExt cx="2486793" cy="625165"/>
          </a:xfrm>
        </p:grpSpPr>
        <p:sp>
          <p:nvSpPr>
            <p:cNvPr id="49" name="Rectangle"/>
            <p:cNvSpPr/>
            <p:nvPr/>
          </p:nvSpPr>
          <p:spPr>
            <a:xfrm>
              <a:off x="0" y="76210"/>
              <a:ext cx="2486794" cy="47274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100"/>
              </a:pPr>
            </a:p>
          </p:txBody>
        </p:sp>
        <p:sp>
          <p:nvSpPr>
            <p:cNvPr id="50" name="CARBIDE &amp; DIAMOND GRIT"/>
            <p:cNvSpPr txBox="1"/>
            <p:nvPr/>
          </p:nvSpPr>
          <p:spPr>
            <a:xfrm>
              <a:off x="45709" y="0"/>
              <a:ext cx="2395376" cy="6251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lgn="ctr">
                <a:defRPr b="1"/>
              </a:lvl1pPr>
            </a:lstStyle>
            <a:p>
              <a:pPr/>
              <a:r>
                <a:t>CARBIDE &amp; DIAMOND GRIT</a:t>
              </a:r>
            </a:p>
          </p:txBody>
        </p:sp>
      </p:grpSp>
      <p:sp>
        <p:nvSpPr>
          <p:cNvPr id="52" name="Title 1"/>
          <p:cNvSpPr txBox="1"/>
          <p:nvPr/>
        </p:nvSpPr>
        <p:spPr>
          <a:xfrm>
            <a:off x="325506" y="552482"/>
            <a:ext cx="8137607" cy="640138"/>
          </a:xfrm>
          <a:prstGeom prst="rect">
            <a:avLst/>
          </a:prstGeom>
          <a:ln w="12700">
            <a:miter lim="400000"/>
          </a:ln>
          <a:extLst>
            <a:ext uri="{C572A759-6A51-4108-AA02-DFA0A04FC94B}">
              <ma14:wrappingTextBoxFlag xmlns:ma14="http://schemas.microsoft.com/office/mac/drawingml/2011/main" val="1"/>
            </a:ext>
          </a:extLst>
        </p:spPr>
        <p:txBody>
          <a:bodyPr lIns="45709" tIns="45709" rIns="45709" bIns="45709">
            <a:normAutofit fontScale="100000" lnSpcReduction="0"/>
          </a:bodyPr>
          <a:lstStyle>
            <a:lvl1pPr defTabSz="1019175">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HOLE SAW APPLICATIONS</a:t>
            </a:r>
          </a:p>
        </p:txBody>
      </p:sp>
      <p:pic>
        <p:nvPicPr>
          <p:cNvPr id="53" name="Picture 31" descr="Picture 31"/>
          <p:cNvPicPr>
            <a:picLocks noChangeAspect="1"/>
          </p:cNvPicPr>
          <p:nvPr/>
        </p:nvPicPr>
        <p:blipFill>
          <a:blip r:embed="rId3">
            <a:extLst/>
          </a:blip>
          <a:stretch>
            <a:fillRect/>
          </a:stretch>
        </p:blipFill>
        <p:spPr>
          <a:xfrm>
            <a:off x="5684472" y="5497993"/>
            <a:ext cx="1600490" cy="930089"/>
          </a:xfrm>
          <a:prstGeom prst="rect">
            <a:avLst/>
          </a:prstGeom>
          <a:ln w="12700">
            <a:miter lim="400000"/>
          </a:ln>
        </p:spPr>
      </p:pic>
      <p:pic>
        <p:nvPicPr>
          <p:cNvPr id="54" name="Picture 32" descr="Picture 32"/>
          <p:cNvPicPr>
            <a:picLocks noChangeAspect="1"/>
          </p:cNvPicPr>
          <p:nvPr/>
        </p:nvPicPr>
        <p:blipFill>
          <a:blip r:embed="rId4">
            <a:extLst/>
          </a:blip>
          <a:stretch>
            <a:fillRect/>
          </a:stretch>
        </p:blipFill>
        <p:spPr>
          <a:xfrm>
            <a:off x="7105198" y="5526006"/>
            <a:ext cx="1505240" cy="874060"/>
          </a:xfrm>
          <a:prstGeom prst="rect">
            <a:avLst/>
          </a:prstGeom>
          <a:ln w="12700">
            <a:miter lim="400000"/>
          </a:ln>
        </p:spPr>
      </p:pic>
      <p:pic>
        <p:nvPicPr>
          <p:cNvPr id="55" name="Picture 35" descr="Picture 35"/>
          <p:cNvPicPr>
            <a:picLocks noChangeAspect="1"/>
          </p:cNvPicPr>
          <p:nvPr/>
        </p:nvPicPr>
        <p:blipFill>
          <a:blip r:embed="rId5">
            <a:extLst/>
          </a:blip>
          <a:stretch>
            <a:fillRect/>
          </a:stretch>
        </p:blipFill>
        <p:spPr>
          <a:xfrm>
            <a:off x="3831647" y="5219439"/>
            <a:ext cx="1480706" cy="1500189"/>
          </a:xfrm>
          <a:prstGeom prst="rect">
            <a:avLst/>
          </a:prstGeom>
          <a:ln w="12700">
            <a:miter lim="400000"/>
          </a:ln>
        </p:spPr>
      </p:pic>
      <p:pic>
        <p:nvPicPr>
          <p:cNvPr id="56" name="Picture 2" descr="Picture 2"/>
          <p:cNvPicPr>
            <a:picLocks noChangeAspect="1"/>
          </p:cNvPicPr>
          <p:nvPr/>
        </p:nvPicPr>
        <p:blipFill>
          <a:blip r:embed="rId6">
            <a:extLst/>
          </a:blip>
          <a:stretch>
            <a:fillRect/>
          </a:stretch>
        </p:blipFill>
        <p:spPr>
          <a:xfrm>
            <a:off x="1522335" y="5228345"/>
            <a:ext cx="1359478" cy="1330700"/>
          </a:xfrm>
          <a:prstGeom prst="rect">
            <a:avLst/>
          </a:prstGeom>
          <a:ln w="12700">
            <a:miter lim="400000"/>
          </a:ln>
        </p:spPr>
      </p:pic>
      <p:grpSp>
        <p:nvGrpSpPr>
          <p:cNvPr id="59" name="TextBox 2"/>
          <p:cNvGrpSpPr/>
          <p:nvPr/>
        </p:nvGrpSpPr>
        <p:grpSpPr>
          <a:xfrm>
            <a:off x="1383791" y="4748689"/>
            <a:ext cx="1636568" cy="437030"/>
            <a:chOff x="0" y="0"/>
            <a:chExt cx="1636566" cy="437028"/>
          </a:xfrm>
        </p:grpSpPr>
        <p:sp>
          <p:nvSpPr>
            <p:cNvPr id="57" name="Rectangle"/>
            <p:cNvSpPr/>
            <p:nvPr/>
          </p:nvSpPr>
          <p:spPr>
            <a:xfrm>
              <a:off x="0" y="0"/>
              <a:ext cx="1636567" cy="43702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100"/>
              </a:pPr>
            </a:p>
          </p:txBody>
        </p:sp>
        <p:sp>
          <p:nvSpPr>
            <p:cNvPr id="58" name="BI-METAL"/>
            <p:cNvSpPr txBox="1"/>
            <p:nvPr/>
          </p:nvSpPr>
          <p:spPr>
            <a:xfrm>
              <a:off x="45709" y="51981"/>
              <a:ext cx="1545149" cy="3330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lgn="ctr">
                <a:defRPr b="1"/>
              </a:lvl1pPr>
            </a:lstStyle>
            <a:p>
              <a:pPr/>
              <a:r>
                <a:t>BI-METAL</a:t>
              </a:r>
            </a:p>
          </p:txBody>
        </p:sp>
      </p:grpSp>
      <p:grpSp>
        <p:nvGrpSpPr>
          <p:cNvPr id="62" name="TextBox 23"/>
          <p:cNvGrpSpPr/>
          <p:nvPr/>
        </p:nvGrpSpPr>
        <p:grpSpPr>
          <a:xfrm>
            <a:off x="3508154" y="4767471"/>
            <a:ext cx="2147456" cy="425825"/>
            <a:chOff x="0" y="0"/>
            <a:chExt cx="2147454" cy="425824"/>
          </a:xfrm>
        </p:grpSpPr>
        <p:sp>
          <p:nvSpPr>
            <p:cNvPr id="60" name="Rectangle"/>
            <p:cNvSpPr/>
            <p:nvPr/>
          </p:nvSpPr>
          <p:spPr>
            <a:xfrm>
              <a:off x="0" y="-1"/>
              <a:ext cx="2147455" cy="4258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100"/>
              </a:pPr>
            </a:p>
          </p:txBody>
        </p:sp>
        <p:sp>
          <p:nvSpPr>
            <p:cNvPr id="61" name="CARBIDE TIPPED"/>
            <p:cNvSpPr txBox="1"/>
            <p:nvPr/>
          </p:nvSpPr>
          <p:spPr>
            <a:xfrm>
              <a:off x="45709" y="46379"/>
              <a:ext cx="2056037" cy="3330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lgn="ctr">
                <a:defRPr b="1"/>
              </a:lvl1pPr>
            </a:lstStyle>
            <a:p>
              <a:pPr/>
              <a:r>
                <a:t>CARBIDE TIPPED</a:t>
              </a:r>
            </a:p>
          </p:txBody>
        </p:sp>
      </p:grpSp>
      <p:pic>
        <p:nvPicPr>
          <p:cNvPr id="63" name="Hole saw script_03" descr="Hole saw script_03"/>
          <p:cNvPicPr>
            <a:picLocks noChangeAspect="0"/>
          </p:cNvPicPr>
          <p:nvPr>
            <a:audioFile r:link="rId7"/>
            <p:extLst>
              <p:ext uri="{DAA4B4D4-6D71-4841-9C94-3DE7FCFB9230}">
                <p14:media xmlns:p14="http://schemas.microsoft.com/office/powerpoint/2010/main" r:embed="rId8"/>
              </p:ext>
            </p:extLst>
          </p:nvPr>
        </p:nvPicPr>
        <p:blipFill>
          <a:blip r:embed="rId9">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6352" fill="hold"/>
                                        <p:tgtEl>
                                          <p:spTgt spid="6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6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 name="8038BF73-E324-4B7F-9122-0D1508262E09" descr="8038BF73-E324-4B7F-9122-0D1508262E09"/>
          <p:cNvPicPr>
            <a:picLocks noChangeAspect="1"/>
          </p:cNvPicPr>
          <p:nvPr/>
        </p:nvPicPr>
        <p:blipFill>
          <a:blip r:embed="rId3">
            <a:extLst/>
          </a:blip>
          <a:stretch>
            <a:fillRect/>
          </a:stretch>
        </p:blipFill>
        <p:spPr>
          <a:xfrm>
            <a:off x="3142184" y="1651905"/>
            <a:ext cx="2945535" cy="3702144"/>
          </a:xfrm>
          <a:prstGeom prst="rect">
            <a:avLst/>
          </a:prstGeom>
          <a:ln w="12700">
            <a:miter lim="400000"/>
          </a:ln>
        </p:spPr>
      </p:pic>
      <p:sp>
        <p:nvSpPr>
          <p:cNvPr id="68" name="Up Arrow 19"/>
          <p:cNvSpPr/>
          <p:nvPr/>
        </p:nvSpPr>
        <p:spPr>
          <a:xfrm rot="5400000">
            <a:off x="2941477" y="2293012"/>
            <a:ext cx="135873" cy="1147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79"/>
                </a:moveTo>
                <a:lnTo>
                  <a:pt x="10800" y="0"/>
                </a:lnTo>
                <a:lnTo>
                  <a:pt x="21600" y="1279"/>
                </a:lnTo>
                <a:lnTo>
                  <a:pt x="16200" y="1279"/>
                </a:lnTo>
                <a:lnTo>
                  <a:pt x="16200" y="21600"/>
                </a:lnTo>
                <a:lnTo>
                  <a:pt x="5400" y="21600"/>
                </a:lnTo>
                <a:lnTo>
                  <a:pt x="5400" y="1279"/>
                </a:lnTo>
                <a:close/>
              </a:path>
            </a:pathLst>
          </a:custGeom>
          <a:solidFill>
            <a:srgbClr val="FFFF00"/>
          </a:solidFill>
          <a:ln w="19050">
            <a:solidFill>
              <a:srgbClr val="000000"/>
            </a:solidFill>
          </a:ln>
        </p:spPr>
        <p:txBody>
          <a:bodyPr lIns="45719" rIns="45719"/>
          <a:lstStyle/>
          <a:p>
            <a:pPr>
              <a:defRPr sz="1100">
                <a:solidFill>
                  <a:srgbClr val="FFFFFF"/>
                </a:solidFill>
              </a:defRPr>
            </a:pPr>
          </a:p>
        </p:txBody>
      </p:sp>
      <p:sp>
        <p:nvSpPr>
          <p:cNvPr id="69" name="Content Placeholder 2"/>
          <p:cNvSpPr txBox="1"/>
          <p:nvPr>
            <p:ph type="body" sz="quarter" idx="1"/>
          </p:nvPr>
        </p:nvSpPr>
        <p:spPr>
          <a:xfrm>
            <a:off x="457490" y="593342"/>
            <a:ext cx="8076912" cy="653437"/>
          </a:xfrm>
          <a:prstGeom prst="rect">
            <a:avLst/>
          </a:prstGeom>
        </p:spPr>
        <p:txBody>
          <a:bodyPr lIns="45709" tIns="45709" rIns="45709" bIns="45709"/>
          <a:lstStyle>
            <a:lvl1pPr marL="0" indent="0">
              <a:spcBef>
                <a:spcPts val="700"/>
              </a:spcBef>
              <a:buSzTx/>
              <a:buNone/>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ANATOMY OF A HOLE SAW</a:t>
            </a:r>
          </a:p>
        </p:txBody>
      </p:sp>
      <p:grpSp>
        <p:nvGrpSpPr>
          <p:cNvPr id="72" name="TextBox 15"/>
          <p:cNvGrpSpPr/>
          <p:nvPr/>
        </p:nvGrpSpPr>
        <p:grpSpPr>
          <a:xfrm>
            <a:off x="349251" y="1443318"/>
            <a:ext cx="2629479" cy="1067335"/>
            <a:chOff x="0" y="0"/>
            <a:chExt cx="2629477" cy="1067333"/>
          </a:xfrm>
        </p:grpSpPr>
        <p:sp>
          <p:nvSpPr>
            <p:cNvPr id="70" name="Rectangle"/>
            <p:cNvSpPr/>
            <p:nvPr/>
          </p:nvSpPr>
          <p:spPr>
            <a:xfrm>
              <a:off x="0" y="0"/>
              <a:ext cx="2629478" cy="997325"/>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71" name="ARBOR HOLE - threaded hole where the arbor threads to drive the hole saw"/>
            <p:cNvSpPr txBox="1"/>
            <p:nvPr/>
          </p:nvSpPr>
          <p:spPr>
            <a:xfrm>
              <a:off x="50471" y="4762"/>
              <a:ext cx="2528535"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lvl1pPr>
            </a:lstStyle>
            <a:p>
              <a:pPr/>
              <a:r>
                <a:t>ARBOR HOLE - threaded hole where the arbor threads to drive the hole saw </a:t>
              </a:r>
            </a:p>
          </p:txBody>
        </p:sp>
      </p:grpSp>
      <p:sp>
        <p:nvSpPr>
          <p:cNvPr id="73" name="Bent-Up Arrow 16"/>
          <p:cNvSpPr/>
          <p:nvPr/>
        </p:nvSpPr>
        <p:spPr>
          <a:xfrm rot="10800000">
            <a:off x="5029444" y="1790139"/>
            <a:ext cx="1196398" cy="609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44"/>
                </a:moveTo>
                <a:lnTo>
                  <a:pt x="20392" y="20044"/>
                </a:lnTo>
                <a:lnTo>
                  <a:pt x="20392" y="2512"/>
                </a:lnTo>
                <a:lnTo>
                  <a:pt x="19977" y="2512"/>
                </a:lnTo>
                <a:lnTo>
                  <a:pt x="20789" y="0"/>
                </a:lnTo>
                <a:lnTo>
                  <a:pt x="21600" y="2512"/>
                </a:lnTo>
                <a:lnTo>
                  <a:pt x="21185" y="2512"/>
                </a:lnTo>
                <a:lnTo>
                  <a:pt x="21185" y="21600"/>
                </a:lnTo>
                <a:lnTo>
                  <a:pt x="0" y="21600"/>
                </a:lnTo>
                <a:close/>
              </a:path>
            </a:pathLst>
          </a:custGeom>
          <a:solidFill>
            <a:srgbClr val="FFFF00"/>
          </a:solidFill>
          <a:ln w="25400">
            <a:solidFill>
              <a:srgbClr val="000000"/>
            </a:solidFill>
          </a:ln>
        </p:spPr>
        <p:txBody>
          <a:bodyPr lIns="45719" rIns="45719"/>
          <a:lstStyle/>
          <a:p>
            <a:pPr>
              <a:defRPr sz="1100">
                <a:solidFill>
                  <a:srgbClr val="FFFFFF"/>
                </a:solidFill>
              </a:defRPr>
            </a:pPr>
          </a:p>
        </p:txBody>
      </p:sp>
      <p:grpSp>
        <p:nvGrpSpPr>
          <p:cNvPr id="76" name="TextBox 14"/>
          <p:cNvGrpSpPr/>
          <p:nvPr/>
        </p:nvGrpSpPr>
        <p:grpSpPr>
          <a:xfrm>
            <a:off x="6192694" y="1522599"/>
            <a:ext cx="2743489" cy="1144401"/>
            <a:chOff x="0" y="0"/>
            <a:chExt cx="2743487" cy="1144400"/>
          </a:xfrm>
        </p:grpSpPr>
        <p:sp>
          <p:nvSpPr>
            <p:cNvPr id="74" name="Rectangle"/>
            <p:cNvSpPr/>
            <p:nvPr/>
          </p:nvSpPr>
          <p:spPr>
            <a:xfrm>
              <a:off x="0" y="-1"/>
              <a:ext cx="2743488" cy="1144402"/>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75" name="DRIVE PIN HOLES - used with a drive pin arbor, drives hole saw by pins instead of the threads"/>
            <p:cNvSpPr txBox="1"/>
            <p:nvPr/>
          </p:nvSpPr>
          <p:spPr>
            <a:xfrm>
              <a:off x="50471" y="40914"/>
              <a:ext cx="2642546"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lvl1pPr>
            </a:lstStyle>
            <a:p>
              <a:pPr/>
              <a:r>
                <a:t>DRIVE PIN HOLES - used with a drive pin arbor, drives hole saw by pins instead of the threads</a:t>
              </a:r>
            </a:p>
          </p:txBody>
        </p:sp>
      </p:grpSp>
      <p:grpSp>
        <p:nvGrpSpPr>
          <p:cNvPr id="79" name="TextBox 16"/>
          <p:cNvGrpSpPr/>
          <p:nvPr/>
        </p:nvGrpSpPr>
        <p:grpSpPr>
          <a:xfrm>
            <a:off x="629228" y="2632812"/>
            <a:ext cx="2069522" cy="1067335"/>
            <a:chOff x="0" y="0"/>
            <a:chExt cx="2069521" cy="1067333"/>
          </a:xfrm>
        </p:grpSpPr>
        <p:sp>
          <p:nvSpPr>
            <p:cNvPr id="77" name="Rectangle"/>
            <p:cNvSpPr/>
            <p:nvPr/>
          </p:nvSpPr>
          <p:spPr>
            <a:xfrm>
              <a:off x="0" y="0"/>
              <a:ext cx="2069522" cy="1042148"/>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78" name="CAP - welded to the body to form diameter and drive the hole saw"/>
            <p:cNvSpPr txBox="1"/>
            <p:nvPr/>
          </p:nvSpPr>
          <p:spPr>
            <a:xfrm>
              <a:off x="50471" y="4762"/>
              <a:ext cx="1968580"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lvl1pPr>
            </a:lstStyle>
            <a:p>
              <a:pPr/>
              <a:r>
                <a:t>CAP - welded to the body to form diameter and drive the hole saw</a:t>
              </a:r>
            </a:p>
          </p:txBody>
        </p:sp>
      </p:grpSp>
      <p:grpSp>
        <p:nvGrpSpPr>
          <p:cNvPr id="82" name="TextBox 13"/>
          <p:cNvGrpSpPr/>
          <p:nvPr/>
        </p:nvGrpSpPr>
        <p:grpSpPr>
          <a:xfrm>
            <a:off x="6511638" y="3087782"/>
            <a:ext cx="2244149" cy="1100979"/>
            <a:chOff x="0" y="0"/>
            <a:chExt cx="2244147" cy="1100977"/>
          </a:xfrm>
        </p:grpSpPr>
        <p:sp>
          <p:nvSpPr>
            <p:cNvPr id="80" name="Rectangle"/>
            <p:cNvSpPr/>
            <p:nvPr/>
          </p:nvSpPr>
          <p:spPr>
            <a:xfrm>
              <a:off x="0" y="0"/>
              <a:ext cx="2244148" cy="1100978"/>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81" name="BODY - forms the diameter of the hole saw and controls depth of cut"/>
            <p:cNvSpPr txBox="1"/>
            <p:nvPr/>
          </p:nvSpPr>
          <p:spPr>
            <a:xfrm>
              <a:off x="50471" y="19203"/>
              <a:ext cx="2143206"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lvl1pPr>
            </a:lstStyle>
            <a:p>
              <a:pPr/>
              <a:r>
                <a:t>BODY - forms the diameter of the hole saw and controls depth of cut</a:t>
              </a:r>
            </a:p>
          </p:txBody>
        </p:sp>
      </p:grpSp>
      <p:sp>
        <p:nvSpPr>
          <p:cNvPr id="83" name="Up Arrow 21"/>
          <p:cNvSpPr/>
          <p:nvPr/>
        </p:nvSpPr>
        <p:spPr>
          <a:xfrm rot="16200000">
            <a:off x="5987146" y="2966311"/>
            <a:ext cx="149879" cy="887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24"/>
                </a:moveTo>
                <a:lnTo>
                  <a:pt x="10800" y="0"/>
                </a:lnTo>
                <a:lnTo>
                  <a:pt x="21600" y="1824"/>
                </a:lnTo>
                <a:lnTo>
                  <a:pt x="16200" y="1824"/>
                </a:lnTo>
                <a:lnTo>
                  <a:pt x="16200" y="21600"/>
                </a:lnTo>
                <a:lnTo>
                  <a:pt x="5400" y="21600"/>
                </a:lnTo>
                <a:lnTo>
                  <a:pt x="5400" y="1824"/>
                </a:lnTo>
                <a:close/>
              </a:path>
            </a:pathLst>
          </a:custGeom>
          <a:solidFill>
            <a:srgbClr val="FFFF00"/>
          </a:solidFill>
          <a:ln w="19050">
            <a:solidFill>
              <a:srgbClr val="000000"/>
            </a:solidFill>
          </a:ln>
        </p:spPr>
        <p:txBody>
          <a:bodyPr lIns="45719" rIns="45719"/>
          <a:lstStyle/>
          <a:p>
            <a:pPr>
              <a:defRPr sz="1100">
                <a:solidFill>
                  <a:srgbClr val="FFFFFF"/>
                </a:solidFill>
              </a:defRPr>
            </a:pPr>
          </a:p>
        </p:txBody>
      </p:sp>
      <p:grpSp>
        <p:nvGrpSpPr>
          <p:cNvPr id="86" name="TextBox 17"/>
          <p:cNvGrpSpPr/>
          <p:nvPr/>
        </p:nvGrpSpPr>
        <p:grpSpPr>
          <a:xfrm>
            <a:off x="277090" y="4524935"/>
            <a:ext cx="2554434" cy="1266265"/>
            <a:chOff x="0" y="0"/>
            <a:chExt cx="2554432" cy="1266264"/>
          </a:xfrm>
        </p:grpSpPr>
        <p:sp>
          <p:nvSpPr>
            <p:cNvPr id="84" name="Rectangle"/>
            <p:cNvSpPr/>
            <p:nvPr/>
          </p:nvSpPr>
          <p:spPr>
            <a:xfrm>
              <a:off x="-1" y="0"/>
              <a:ext cx="2554434" cy="1266265"/>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85" name="CUTTING EDGE - dictated by the application, this is the edge that penetrates and bores the hole"/>
            <p:cNvSpPr txBox="1"/>
            <p:nvPr/>
          </p:nvSpPr>
          <p:spPr>
            <a:xfrm>
              <a:off x="50471" y="4762"/>
              <a:ext cx="2453490"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lvl1pPr>
            </a:lstStyle>
            <a:p>
              <a:pPr/>
              <a:r>
                <a:t>CUTTING EDGE - dictated by the application, this is the edge that penetrates and bores the hole</a:t>
              </a:r>
            </a:p>
          </p:txBody>
        </p:sp>
      </p:grpSp>
      <p:sp>
        <p:nvSpPr>
          <p:cNvPr id="87" name="Bent-Up Arrow 23"/>
          <p:cNvSpPr/>
          <p:nvPr/>
        </p:nvSpPr>
        <p:spPr>
          <a:xfrm>
            <a:off x="2819977" y="4824133"/>
            <a:ext cx="1333501" cy="333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746"/>
                </a:moveTo>
                <a:lnTo>
                  <a:pt x="19812" y="16746"/>
                </a:lnTo>
                <a:lnTo>
                  <a:pt x="19812" y="6164"/>
                </a:lnTo>
                <a:lnTo>
                  <a:pt x="19238" y="6164"/>
                </a:lnTo>
                <a:lnTo>
                  <a:pt x="20419" y="0"/>
                </a:lnTo>
                <a:lnTo>
                  <a:pt x="21600" y="6164"/>
                </a:lnTo>
                <a:lnTo>
                  <a:pt x="21026" y="6164"/>
                </a:lnTo>
                <a:lnTo>
                  <a:pt x="21026" y="21600"/>
                </a:lnTo>
                <a:lnTo>
                  <a:pt x="0" y="21600"/>
                </a:lnTo>
                <a:close/>
              </a:path>
            </a:pathLst>
          </a:custGeom>
          <a:solidFill>
            <a:srgbClr val="FFFF00"/>
          </a:solidFill>
          <a:ln w="19050">
            <a:solidFill>
              <a:srgbClr val="000000"/>
            </a:solidFill>
          </a:ln>
        </p:spPr>
        <p:txBody>
          <a:bodyPr lIns="45719" rIns="45719"/>
          <a:lstStyle/>
          <a:p>
            <a:pPr>
              <a:defRPr sz="1100">
                <a:solidFill>
                  <a:srgbClr val="FFFFFF"/>
                </a:solidFill>
              </a:defRPr>
            </a:pPr>
          </a:p>
        </p:txBody>
      </p:sp>
      <p:grpSp>
        <p:nvGrpSpPr>
          <p:cNvPr id="90" name="TextBox 12"/>
          <p:cNvGrpSpPr/>
          <p:nvPr/>
        </p:nvGrpSpPr>
        <p:grpSpPr>
          <a:xfrm>
            <a:off x="6096001" y="4797799"/>
            <a:ext cx="2692978" cy="1145802"/>
            <a:chOff x="0" y="0"/>
            <a:chExt cx="2692977" cy="1145800"/>
          </a:xfrm>
        </p:grpSpPr>
        <p:sp>
          <p:nvSpPr>
            <p:cNvPr id="88" name="Rectangle"/>
            <p:cNvSpPr/>
            <p:nvPr/>
          </p:nvSpPr>
          <p:spPr>
            <a:xfrm>
              <a:off x="-1" y="0"/>
              <a:ext cx="2692979" cy="1145801"/>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89" name="KNOCKOUT - in deeper cuts an auxiliary chip reservoir and aids in the removal of the cut slug"/>
            <p:cNvSpPr txBox="1"/>
            <p:nvPr/>
          </p:nvSpPr>
          <p:spPr>
            <a:xfrm>
              <a:off x="50471" y="41614"/>
              <a:ext cx="2592035" cy="1062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lvl1pPr>
            </a:lstStyle>
            <a:p>
              <a:pPr/>
              <a:r>
                <a:t>KNOCKOUT - in deeper cuts an auxiliary chip reservoir and aids in the removal of the cut slug</a:t>
              </a:r>
            </a:p>
          </p:txBody>
        </p:sp>
      </p:grpSp>
      <p:sp>
        <p:nvSpPr>
          <p:cNvPr id="91" name="Bent-Up Arrow 27"/>
          <p:cNvSpPr/>
          <p:nvPr/>
        </p:nvSpPr>
        <p:spPr>
          <a:xfrm flipH="1" rot="10800000">
            <a:off x="2978727" y="1567423"/>
            <a:ext cx="1681308" cy="829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44"/>
                </a:moveTo>
                <a:lnTo>
                  <a:pt x="20431" y="20044"/>
                </a:lnTo>
                <a:lnTo>
                  <a:pt x="20431" y="2512"/>
                </a:lnTo>
                <a:lnTo>
                  <a:pt x="20029" y="2512"/>
                </a:lnTo>
                <a:lnTo>
                  <a:pt x="20814" y="0"/>
                </a:lnTo>
                <a:lnTo>
                  <a:pt x="21600" y="2512"/>
                </a:lnTo>
                <a:lnTo>
                  <a:pt x="21198" y="2512"/>
                </a:lnTo>
                <a:lnTo>
                  <a:pt x="21198" y="21600"/>
                </a:lnTo>
                <a:lnTo>
                  <a:pt x="0" y="21600"/>
                </a:lnTo>
                <a:close/>
              </a:path>
            </a:pathLst>
          </a:custGeom>
          <a:solidFill>
            <a:srgbClr val="FFFF00"/>
          </a:solidFill>
          <a:ln w="25400">
            <a:solidFill>
              <a:srgbClr val="000000"/>
            </a:solidFill>
          </a:ln>
        </p:spPr>
        <p:txBody>
          <a:bodyPr lIns="45719" rIns="45719"/>
          <a:lstStyle/>
          <a:p>
            <a:pPr>
              <a:defRPr sz="1100">
                <a:solidFill>
                  <a:srgbClr val="FFFFFF"/>
                </a:solidFill>
              </a:defRPr>
            </a:pPr>
          </a:p>
        </p:txBody>
      </p:sp>
      <p:sp>
        <p:nvSpPr>
          <p:cNvPr id="92" name="Bent-Up Arrow 28"/>
          <p:cNvSpPr/>
          <p:nvPr/>
        </p:nvSpPr>
        <p:spPr>
          <a:xfrm flipH="1">
            <a:off x="4414694" y="4409516"/>
            <a:ext cx="1681307" cy="829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44"/>
                </a:moveTo>
                <a:lnTo>
                  <a:pt x="20431" y="20044"/>
                </a:lnTo>
                <a:lnTo>
                  <a:pt x="20431" y="2512"/>
                </a:lnTo>
                <a:lnTo>
                  <a:pt x="20029" y="2512"/>
                </a:lnTo>
                <a:lnTo>
                  <a:pt x="20814" y="0"/>
                </a:lnTo>
                <a:lnTo>
                  <a:pt x="21600" y="2512"/>
                </a:lnTo>
                <a:lnTo>
                  <a:pt x="21198" y="2512"/>
                </a:lnTo>
                <a:lnTo>
                  <a:pt x="21198" y="21600"/>
                </a:lnTo>
                <a:lnTo>
                  <a:pt x="0" y="21600"/>
                </a:lnTo>
                <a:close/>
              </a:path>
            </a:pathLst>
          </a:custGeom>
          <a:solidFill>
            <a:srgbClr val="FFFF00"/>
          </a:solidFill>
          <a:ln w="25400">
            <a:solidFill>
              <a:srgbClr val="000000"/>
            </a:solidFill>
          </a:ln>
        </p:spPr>
        <p:txBody>
          <a:bodyPr lIns="45719" rIns="45719"/>
          <a:lstStyle/>
          <a:p>
            <a:pPr>
              <a:defRPr sz="1100">
                <a:solidFill>
                  <a:srgbClr val="FFFFFF"/>
                </a:solidFill>
              </a:defRPr>
            </a:pPr>
          </a:p>
        </p:txBody>
      </p:sp>
      <p:pic>
        <p:nvPicPr>
          <p:cNvPr id="93" name="Hole saw script_04" descr="Hole saw script_04"/>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368" fill="hold"/>
                                        <p:tgtEl>
                                          <p:spTgt spid="9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9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7" name="8038BF73-E324-4B7F-9122-0D1508262E09" descr="8038BF73-E324-4B7F-9122-0D1508262E09"/>
          <p:cNvPicPr>
            <a:picLocks noChangeAspect="1"/>
          </p:cNvPicPr>
          <p:nvPr/>
        </p:nvPicPr>
        <p:blipFill>
          <a:blip r:embed="rId3">
            <a:extLst/>
          </a:blip>
          <a:stretch>
            <a:fillRect/>
          </a:stretch>
        </p:blipFill>
        <p:spPr>
          <a:xfrm>
            <a:off x="3142184" y="1651905"/>
            <a:ext cx="2945535" cy="3702144"/>
          </a:xfrm>
          <a:prstGeom prst="rect">
            <a:avLst/>
          </a:prstGeom>
          <a:ln w="12700">
            <a:miter lim="400000"/>
          </a:ln>
        </p:spPr>
      </p:pic>
      <p:sp>
        <p:nvSpPr>
          <p:cNvPr id="98" name="Content Placeholder 2"/>
          <p:cNvSpPr txBox="1"/>
          <p:nvPr>
            <p:ph type="body" sz="quarter" idx="1"/>
          </p:nvPr>
        </p:nvSpPr>
        <p:spPr>
          <a:xfrm>
            <a:off x="457490" y="593342"/>
            <a:ext cx="8076912" cy="653437"/>
          </a:xfrm>
          <a:prstGeom prst="rect">
            <a:avLst/>
          </a:prstGeom>
        </p:spPr>
        <p:txBody>
          <a:bodyPr lIns="45709" tIns="45709" rIns="45709" bIns="45709"/>
          <a:lstStyle>
            <a:lvl1pPr marL="0" indent="0">
              <a:spcBef>
                <a:spcPts val="700"/>
              </a:spcBef>
              <a:buSzTx/>
              <a:buNone/>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ANATOMY OF A HOLE SAW</a:t>
            </a:r>
          </a:p>
        </p:txBody>
      </p:sp>
      <p:grpSp>
        <p:nvGrpSpPr>
          <p:cNvPr id="101" name="TextBox 15"/>
          <p:cNvGrpSpPr/>
          <p:nvPr/>
        </p:nvGrpSpPr>
        <p:grpSpPr>
          <a:xfrm>
            <a:off x="349251" y="1443318"/>
            <a:ext cx="2629479" cy="1067335"/>
            <a:chOff x="0" y="0"/>
            <a:chExt cx="2629477" cy="1067333"/>
          </a:xfrm>
        </p:grpSpPr>
        <p:sp>
          <p:nvSpPr>
            <p:cNvPr id="99" name="Rectangle"/>
            <p:cNvSpPr/>
            <p:nvPr/>
          </p:nvSpPr>
          <p:spPr>
            <a:xfrm>
              <a:off x="0" y="0"/>
              <a:ext cx="2629478" cy="997325"/>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100" name="ARBOR HOLE - threaded hole where the arbor threads to drive the hole saw"/>
            <p:cNvSpPr txBox="1"/>
            <p:nvPr/>
          </p:nvSpPr>
          <p:spPr>
            <a:xfrm>
              <a:off x="50471" y="4762"/>
              <a:ext cx="2528535"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solidFill>
                    <a:srgbClr val="BFBFBF"/>
                  </a:solidFill>
                </a:defRPr>
              </a:lvl1pPr>
            </a:lstStyle>
            <a:p>
              <a:pPr/>
              <a:r>
                <a:t>ARBOR HOLE - threaded hole where the arbor threads to drive the hole saw </a:t>
              </a:r>
            </a:p>
          </p:txBody>
        </p:sp>
      </p:grpSp>
      <p:grpSp>
        <p:nvGrpSpPr>
          <p:cNvPr id="104" name="TextBox 14"/>
          <p:cNvGrpSpPr/>
          <p:nvPr/>
        </p:nvGrpSpPr>
        <p:grpSpPr>
          <a:xfrm>
            <a:off x="6192694" y="1522599"/>
            <a:ext cx="2743489" cy="1144401"/>
            <a:chOff x="0" y="0"/>
            <a:chExt cx="2743487" cy="1144400"/>
          </a:xfrm>
        </p:grpSpPr>
        <p:sp>
          <p:nvSpPr>
            <p:cNvPr id="102" name="Rectangle"/>
            <p:cNvSpPr/>
            <p:nvPr/>
          </p:nvSpPr>
          <p:spPr>
            <a:xfrm>
              <a:off x="0" y="-1"/>
              <a:ext cx="2743488" cy="1144402"/>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103" name="DRIVE PIN HOLES - used with a drive pin arbor, drives hole saw by pins instead of the threads"/>
            <p:cNvSpPr txBox="1"/>
            <p:nvPr/>
          </p:nvSpPr>
          <p:spPr>
            <a:xfrm>
              <a:off x="50471" y="40914"/>
              <a:ext cx="2642546"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solidFill>
                    <a:srgbClr val="BFBFBF"/>
                  </a:solidFill>
                </a:defRPr>
              </a:lvl1pPr>
            </a:lstStyle>
            <a:p>
              <a:pPr/>
              <a:r>
                <a:t>DRIVE PIN HOLES - used with a drive pin arbor, drives hole saw by pins instead of the threads</a:t>
              </a:r>
            </a:p>
          </p:txBody>
        </p:sp>
      </p:grpSp>
      <p:grpSp>
        <p:nvGrpSpPr>
          <p:cNvPr id="107" name="TextBox 16"/>
          <p:cNvGrpSpPr/>
          <p:nvPr/>
        </p:nvGrpSpPr>
        <p:grpSpPr>
          <a:xfrm>
            <a:off x="629228" y="2632812"/>
            <a:ext cx="2069522" cy="1067335"/>
            <a:chOff x="0" y="0"/>
            <a:chExt cx="2069521" cy="1067333"/>
          </a:xfrm>
        </p:grpSpPr>
        <p:sp>
          <p:nvSpPr>
            <p:cNvPr id="105" name="Rectangle"/>
            <p:cNvSpPr/>
            <p:nvPr/>
          </p:nvSpPr>
          <p:spPr>
            <a:xfrm>
              <a:off x="0" y="0"/>
              <a:ext cx="2069522" cy="1042148"/>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106" name="CAP - welded to the body to form diameter and drive the hole saw"/>
            <p:cNvSpPr txBox="1"/>
            <p:nvPr/>
          </p:nvSpPr>
          <p:spPr>
            <a:xfrm>
              <a:off x="50471" y="4762"/>
              <a:ext cx="1968580"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solidFill>
                    <a:srgbClr val="BFBFBF"/>
                  </a:solidFill>
                </a:defRPr>
              </a:lvl1pPr>
            </a:lstStyle>
            <a:p>
              <a:pPr/>
              <a:r>
                <a:t>CAP - welded to the body to form diameter and drive the hole saw</a:t>
              </a:r>
            </a:p>
          </p:txBody>
        </p:sp>
      </p:grpSp>
      <p:grpSp>
        <p:nvGrpSpPr>
          <p:cNvPr id="110" name="TextBox 13"/>
          <p:cNvGrpSpPr/>
          <p:nvPr/>
        </p:nvGrpSpPr>
        <p:grpSpPr>
          <a:xfrm>
            <a:off x="6511638" y="3087782"/>
            <a:ext cx="2244149" cy="1100979"/>
            <a:chOff x="0" y="0"/>
            <a:chExt cx="2244147" cy="1100977"/>
          </a:xfrm>
        </p:grpSpPr>
        <p:sp>
          <p:nvSpPr>
            <p:cNvPr id="108" name="Rectangle"/>
            <p:cNvSpPr/>
            <p:nvPr/>
          </p:nvSpPr>
          <p:spPr>
            <a:xfrm>
              <a:off x="0" y="0"/>
              <a:ext cx="2244148" cy="1100978"/>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109" name="BODY - forms the diameter of the hole saw and controls depth of cut"/>
            <p:cNvSpPr txBox="1"/>
            <p:nvPr/>
          </p:nvSpPr>
          <p:spPr>
            <a:xfrm>
              <a:off x="50471" y="19203"/>
              <a:ext cx="2143206"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solidFill>
                    <a:srgbClr val="BFBFBF"/>
                  </a:solidFill>
                </a:defRPr>
              </a:lvl1pPr>
            </a:lstStyle>
            <a:p>
              <a:pPr/>
              <a:r>
                <a:t>BODY - forms the diameter of the hole saw and controls depth of cut</a:t>
              </a:r>
            </a:p>
          </p:txBody>
        </p:sp>
      </p:grpSp>
      <p:grpSp>
        <p:nvGrpSpPr>
          <p:cNvPr id="113" name="TextBox 17"/>
          <p:cNvGrpSpPr/>
          <p:nvPr/>
        </p:nvGrpSpPr>
        <p:grpSpPr>
          <a:xfrm>
            <a:off x="277090" y="4524935"/>
            <a:ext cx="2554434" cy="1266265"/>
            <a:chOff x="0" y="0"/>
            <a:chExt cx="2554432" cy="1266264"/>
          </a:xfrm>
        </p:grpSpPr>
        <p:sp>
          <p:nvSpPr>
            <p:cNvPr id="111" name="Rectangle"/>
            <p:cNvSpPr/>
            <p:nvPr/>
          </p:nvSpPr>
          <p:spPr>
            <a:xfrm>
              <a:off x="-1" y="0"/>
              <a:ext cx="2554434" cy="1266265"/>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112" name="CUTTING EDGE - dictated by the application, this is the edge that penetrates and bores the hole"/>
            <p:cNvSpPr txBox="1"/>
            <p:nvPr/>
          </p:nvSpPr>
          <p:spPr>
            <a:xfrm>
              <a:off x="50471" y="4762"/>
              <a:ext cx="2453490"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lvl1pPr>
            </a:lstStyle>
            <a:p>
              <a:pPr/>
              <a:r>
                <a:t>CUTTING EDGE - dictated by the application, this is the edge that penetrates and bores the hole</a:t>
              </a:r>
            </a:p>
          </p:txBody>
        </p:sp>
      </p:grpSp>
      <p:sp>
        <p:nvSpPr>
          <p:cNvPr id="114" name="Bent-Up Arrow 23"/>
          <p:cNvSpPr/>
          <p:nvPr/>
        </p:nvSpPr>
        <p:spPr>
          <a:xfrm>
            <a:off x="2819977" y="4824133"/>
            <a:ext cx="1333501" cy="333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746"/>
                </a:moveTo>
                <a:lnTo>
                  <a:pt x="19812" y="16746"/>
                </a:lnTo>
                <a:lnTo>
                  <a:pt x="19812" y="6164"/>
                </a:lnTo>
                <a:lnTo>
                  <a:pt x="19238" y="6164"/>
                </a:lnTo>
                <a:lnTo>
                  <a:pt x="20419" y="0"/>
                </a:lnTo>
                <a:lnTo>
                  <a:pt x="21600" y="6164"/>
                </a:lnTo>
                <a:lnTo>
                  <a:pt x="21026" y="6164"/>
                </a:lnTo>
                <a:lnTo>
                  <a:pt x="21026" y="21600"/>
                </a:lnTo>
                <a:lnTo>
                  <a:pt x="0" y="21600"/>
                </a:lnTo>
                <a:close/>
              </a:path>
            </a:pathLst>
          </a:custGeom>
          <a:solidFill>
            <a:srgbClr val="FFFF00"/>
          </a:solidFill>
          <a:ln w="19050">
            <a:solidFill>
              <a:srgbClr val="000000"/>
            </a:solidFill>
          </a:ln>
        </p:spPr>
        <p:txBody>
          <a:bodyPr lIns="45719" rIns="45719"/>
          <a:lstStyle/>
          <a:p>
            <a:pPr>
              <a:defRPr sz="1100">
                <a:solidFill>
                  <a:srgbClr val="FFFFFF"/>
                </a:solidFill>
              </a:defRPr>
            </a:pPr>
          </a:p>
        </p:txBody>
      </p:sp>
      <p:grpSp>
        <p:nvGrpSpPr>
          <p:cNvPr id="117" name="TextBox 12"/>
          <p:cNvGrpSpPr/>
          <p:nvPr/>
        </p:nvGrpSpPr>
        <p:grpSpPr>
          <a:xfrm>
            <a:off x="6096001" y="4797799"/>
            <a:ext cx="2692978" cy="1145802"/>
            <a:chOff x="0" y="0"/>
            <a:chExt cx="2692977" cy="1145800"/>
          </a:xfrm>
        </p:grpSpPr>
        <p:sp>
          <p:nvSpPr>
            <p:cNvPr id="115" name="Rectangle"/>
            <p:cNvSpPr/>
            <p:nvPr/>
          </p:nvSpPr>
          <p:spPr>
            <a:xfrm>
              <a:off x="-1" y="0"/>
              <a:ext cx="2692979" cy="1145801"/>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116" name="KNOCKOUT - in deeper cuts an auxiliary chip reservoir and aids in the removal of the cut slug"/>
            <p:cNvSpPr txBox="1"/>
            <p:nvPr/>
          </p:nvSpPr>
          <p:spPr>
            <a:xfrm>
              <a:off x="50471" y="41614"/>
              <a:ext cx="2592035" cy="1062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solidFill>
                    <a:srgbClr val="BFBFBF"/>
                  </a:solidFill>
                </a:defRPr>
              </a:lvl1pPr>
            </a:lstStyle>
            <a:p>
              <a:pPr/>
              <a:r>
                <a:t>KNOCKOUT - in deeper cuts an auxiliary chip reservoir and aids in the removal of the cut slug</a:t>
              </a:r>
            </a:p>
          </p:txBody>
        </p:sp>
      </p:grpSp>
      <p:pic>
        <p:nvPicPr>
          <p:cNvPr id="118" name="Hole saw script_05" descr="Hole saw script_05"/>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968" fill="hold"/>
                                        <p:tgtEl>
                                          <p:spTgt spid="11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 name="8038BF73-E324-4B7F-9122-0D1508262E09" descr="8038BF73-E324-4B7F-9122-0D1508262E09"/>
          <p:cNvPicPr>
            <a:picLocks noChangeAspect="1"/>
          </p:cNvPicPr>
          <p:nvPr/>
        </p:nvPicPr>
        <p:blipFill>
          <a:blip r:embed="rId3">
            <a:extLst/>
          </a:blip>
          <a:stretch>
            <a:fillRect/>
          </a:stretch>
        </p:blipFill>
        <p:spPr>
          <a:xfrm>
            <a:off x="3142184" y="1651905"/>
            <a:ext cx="2945535" cy="3702144"/>
          </a:xfrm>
          <a:prstGeom prst="rect">
            <a:avLst/>
          </a:prstGeom>
          <a:ln w="12700">
            <a:miter lim="400000"/>
          </a:ln>
        </p:spPr>
      </p:pic>
      <p:sp>
        <p:nvSpPr>
          <p:cNvPr id="123" name="Content Placeholder 2"/>
          <p:cNvSpPr txBox="1"/>
          <p:nvPr>
            <p:ph type="body" sz="quarter" idx="1"/>
          </p:nvPr>
        </p:nvSpPr>
        <p:spPr>
          <a:xfrm>
            <a:off x="457490" y="593342"/>
            <a:ext cx="8076912" cy="653437"/>
          </a:xfrm>
          <a:prstGeom prst="rect">
            <a:avLst/>
          </a:prstGeom>
        </p:spPr>
        <p:txBody>
          <a:bodyPr lIns="45709" tIns="45709" rIns="45709" bIns="45709"/>
          <a:lstStyle>
            <a:lvl1pPr marL="0" indent="0">
              <a:spcBef>
                <a:spcPts val="700"/>
              </a:spcBef>
              <a:buSzTx/>
              <a:buNone/>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ANATOMY OF A HOLE SAW</a:t>
            </a:r>
          </a:p>
        </p:txBody>
      </p:sp>
      <p:grpSp>
        <p:nvGrpSpPr>
          <p:cNvPr id="126" name="TextBox 15"/>
          <p:cNvGrpSpPr/>
          <p:nvPr/>
        </p:nvGrpSpPr>
        <p:grpSpPr>
          <a:xfrm>
            <a:off x="349251" y="1443318"/>
            <a:ext cx="2629479" cy="1067335"/>
            <a:chOff x="0" y="0"/>
            <a:chExt cx="2629477" cy="1067333"/>
          </a:xfrm>
        </p:grpSpPr>
        <p:sp>
          <p:nvSpPr>
            <p:cNvPr id="124" name="Rectangle"/>
            <p:cNvSpPr/>
            <p:nvPr/>
          </p:nvSpPr>
          <p:spPr>
            <a:xfrm>
              <a:off x="0" y="0"/>
              <a:ext cx="2629478" cy="997325"/>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125" name="ARBOR HOLE - threaded hole where the arbor threads to drive the hole saw"/>
            <p:cNvSpPr txBox="1"/>
            <p:nvPr/>
          </p:nvSpPr>
          <p:spPr>
            <a:xfrm>
              <a:off x="50471" y="4762"/>
              <a:ext cx="2528535"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solidFill>
                    <a:srgbClr val="BFBFBF"/>
                  </a:solidFill>
                </a:defRPr>
              </a:lvl1pPr>
            </a:lstStyle>
            <a:p>
              <a:pPr/>
              <a:r>
                <a:t>ARBOR HOLE - threaded hole where the arbor threads to drive the hole saw </a:t>
              </a:r>
            </a:p>
          </p:txBody>
        </p:sp>
      </p:grpSp>
      <p:grpSp>
        <p:nvGrpSpPr>
          <p:cNvPr id="129" name="TextBox 14"/>
          <p:cNvGrpSpPr/>
          <p:nvPr/>
        </p:nvGrpSpPr>
        <p:grpSpPr>
          <a:xfrm>
            <a:off x="6192694" y="1522599"/>
            <a:ext cx="2743489" cy="1144401"/>
            <a:chOff x="0" y="0"/>
            <a:chExt cx="2743487" cy="1144400"/>
          </a:xfrm>
        </p:grpSpPr>
        <p:sp>
          <p:nvSpPr>
            <p:cNvPr id="127" name="Rectangle"/>
            <p:cNvSpPr/>
            <p:nvPr/>
          </p:nvSpPr>
          <p:spPr>
            <a:xfrm>
              <a:off x="0" y="-1"/>
              <a:ext cx="2743488" cy="1144402"/>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128" name="DRIVE PIN HOLES - used with a drive pin arbor, drives hole saw by pins instead of the threads"/>
            <p:cNvSpPr txBox="1"/>
            <p:nvPr/>
          </p:nvSpPr>
          <p:spPr>
            <a:xfrm>
              <a:off x="50471" y="40914"/>
              <a:ext cx="2642546"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solidFill>
                    <a:srgbClr val="BFBFBF"/>
                  </a:solidFill>
                </a:defRPr>
              </a:lvl1pPr>
            </a:lstStyle>
            <a:p>
              <a:pPr/>
              <a:r>
                <a:t>DRIVE PIN HOLES - used with a drive pin arbor, drives hole saw by pins instead of the threads</a:t>
              </a:r>
            </a:p>
          </p:txBody>
        </p:sp>
      </p:grpSp>
      <p:grpSp>
        <p:nvGrpSpPr>
          <p:cNvPr id="132" name="TextBox 16"/>
          <p:cNvGrpSpPr/>
          <p:nvPr/>
        </p:nvGrpSpPr>
        <p:grpSpPr>
          <a:xfrm>
            <a:off x="629228" y="2632812"/>
            <a:ext cx="2069522" cy="1067335"/>
            <a:chOff x="0" y="0"/>
            <a:chExt cx="2069521" cy="1067333"/>
          </a:xfrm>
        </p:grpSpPr>
        <p:sp>
          <p:nvSpPr>
            <p:cNvPr id="130" name="Rectangle"/>
            <p:cNvSpPr/>
            <p:nvPr/>
          </p:nvSpPr>
          <p:spPr>
            <a:xfrm>
              <a:off x="0" y="0"/>
              <a:ext cx="2069522" cy="1042148"/>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131" name="CAP - welded to the body to form diameter and drive the hole saw"/>
            <p:cNvSpPr txBox="1"/>
            <p:nvPr/>
          </p:nvSpPr>
          <p:spPr>
            <a:xfrm>
              <a:off x="50471" y="4762"/>
              <a:ext cx="1968580"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solidFill>
                    <a:srgbClr val="BFBFBF"/>
                  </a:solidFill>
                </a:defRPr>
              </a:lvl1pPr>
            </a:lstStyle>
            <a:p>
              <a:pPr/>
              <a:r>
                <a:t>CAP - welded to the body to form diameter and drive the hole saw</a:t>
              </a:r>
            </a:p>
          </p:txBody>
        </p:sp>
      </p:grpSp>
      <p:grpSp>
        <p:nvGrpSpPr>
          <p:cNvPr id="135" name="TextBox 13"/>
          <p:cNvGrpSpPr/>
          <p:nvPr/>
        </p:nvGrpSpPr>
        <p:grpSpPr>
          <a:xfrm>
            <a:off x="6511638" y="3087782"/>
            <a:ext cx="2244149" cy="1100979"/>
            <a:chOff x="0" y="0"/>
            <a:chExt cx="2244147" cy="1100977"/>
          </a:xfrm>
        </p:grpSpPr>
        <p:sp>
          <p:nvSpPr>
            <p:cNvPr id="133" name="Rectangle"/>
            <p:cNvSpPr/>
            <p:nvPr/>
          </p:nvSpPr>
          <p:spPr>
            <a:xfrm>
              <a:off x="0" y="0"/>
              <a:ext cx="2244148" cy="1100978"/>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134" name="BODY - forms the diameter of the hole saw and controls depth of cut"/>
            <p:cNvSpPr txBox="1"/>
            <p:nvPr/>
          </p:nvSpPr>
          <p:spPr>
            <a:xfrm>
              <a:off x="50471" y="19203"/>
              <a:ext cx="2143206"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lvl1pPr>
            </a:lstStyle>
            <a:p>
              <a:pPr/>
              <a:r>
                <a:t>BODY - forms the diameter of the hole saw and controls depth of cut</a:t>
              </a:r>
            </a:p>
          </p:txBody>
        </p:sp>
      </p:grpSp>
      <p:sp>
        <p:nvSpPr>
          <p:cNvPr id="136" name="Up Arrow 21"/>
          <p:cNvSpPr/>
          <p:nvPr/>
        </p:nvSpPr>
        <p:spPr>
          <a:xfrm rot="16200000">
            <a:off x="5987146" y="2966311"/>
            <a:ext cx="149879" cy="887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24"/>
                </a:moveTo>
                <a:lnTo>
                  <a:pt x="10800" y="0"/>
                </a:lnTo>
                <a:lnTo>
                  <a:pt x="21600" y="1824"/>
                </a:lnTo>
                <a:lnTo>
                  <a:pt x="16200" y="1824"/>
                </a:lnTo>
                <a:lnTo>
                  <a:pt x="16200" y="21600"/>
                </a:lnTo>
                <a:lnTo>
                  <a:pt x="5400" y="21600"/>
                </a:lnTo>
                <a:lnTo>
                  <a:pt x="5400" y="1824"/>
                </a:lnTo>
                <a:close/>
              </a:path>
            </a:pathLst>
          </a:custGeom>
          <a:solidFill>
            <a:srgbClr val="FFFF00"/>
          </a:solidFill>
          <a:ln w="19050">
            <a:solidFill>
              <a:srgbClr val="000000"/>
            </a:solidFill>
          </a:ln>
        </p:spPr>
        <p:txBody>
          <a:bodyPr lIns="45719" rIns="45719"/>
          <a:lstStyle/>
          <a:p>
            <a:pPr>
              <a:defRPr sz="1100">
                <a:solidFill>
                  <a:srgbClr val="FFFFFF"/>
                </a:solidFill>
              </a:defRPr>
            </a:pPr>
          </a:p>
        </p:txBody>
      </p:sp>
      <p:grpSp>
        <p:nvGrpSpPr>
          <p:cNvPr id="139" name="TextBox 17"/>
          <p:cNvGrpSpPr/>
          <p:nvPr/>
        </p:nvGrpSpPr>
        <p:grpSpPr>
          <a:xfrm>
            <a:off x="277090" y="4524935"/>
            <a:ext cx="2554434" cy="1266265"/>
            <a:chOff x="0" y="0"/>
            <a:chExt cx="2554432" cy="1266264"/>
          </a:xfrm>
        </p:grpSpPr>
        <p:sp>
          <p:nvSpPr>
            <p:cNvPr id="137" name="Rectangle"/>
            <p:cNvSpPr/>
            <p:nvPr/>
          </p:nvSpPr>
          <p:spPr>
            <a:xfrm>
              <a:off x="-1" y="0"/>
              <a:ext cx="2554434" cy="1266265"/>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138" name="CUTTING EDGE - dictated by the application, this is the edge that penetrates and bores the hole"/>
            <p:cNvSpPr txBox="1"/>
            <p:nvPr/>
          </p:nvSpPr>
          <p:spPr>
            <a:xfrm>
              <a:off x="50471" y="4762"/>
              <a:ext cx="2453490"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solidFill>
                    <a:srgbClr val="BFBFBF"/>
                  </a:solidFill>
                </a:defRPr>
              </a:lvl1pPr>
            </a:lstStyle>
            <a:p>
              <a:pPr/>
              <a:r>
                <a:t>CUTTING EDGE - dictated by the application, this is the edge that penetrates and bores the hole</a:t>
              </a:r>
            </a:p>
          </p:txBody>
        </p:sp>
      </p:grpSp>
      <p:grpSp>
        <p:nvGrpSpPr>
          <p:cNvPr id="142" name="TextBox 12"/>
          <p:cNvGrpSpPr/>
          <p:nvPr/>
        </p:nvGrpSpPr>
        <p:grpSpPr>
          <a:xfrm>
            <a:off x="6096001" y="4797799"/>
            <a:ext cx="2692978" cy="1145802"/>
            <a:chOff x="0" y="0"/>
            <a:chExt cx="2692977" cy="1145800"/>
          </a:xfrm>
        </p:grpSpPr>
        <p:sp>
          <p:nvSpPr>
            <p:cNvPr id="140" name="Rectangle"/>
            <p:cNvSpPr/>
            <p:nvPr/>
          </p:nvSpPr>
          <p:spPr>
            <a:xfrm>
              <a:off x="-1" y="0"/>
              <a:ext cx="2692979" cy="1145801"/>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141" name="KNOCKOUT - in deeper cuts an auxiliary chip reservoir and aids in the removal of the cut slug"/>
            <p:cNvSpPr txBox="1"/>
            <p:nvPr/>
          </p:nvSpPr>
          <p:spPr>
            <a:xfrm>
              <a:off x="50471" y="41614"/>
              <a:ext cx="2592035" cy="1062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solidFill>
                    <a:srgbClr val="BFBFBF"/>
                  </a:solidFill>
                </a:defRPr>
              </a:lvl1pPr>
            </a:lstStyle>
            <a:p>
              <a:pPr/>
              <a:r>
                <a:t>KNOCKOUT - in deeper cuts an auxiliary chip reservoir and aids in the removal of the cut slug</a:t>
              </a:r>
            </a:p>
          </p:txBody>
        </p:sp>
      </p:grpSp>
      <p:pic>
        <p:nvPicPr>
          <p:cNvPr id="143" name="Hole saw script_06" descr="Hole saw script_06"/>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544" fill="hold"/>
                                        <p:tgtEl>
                                          <p:spTgt spid="14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4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8038BF73-E324-4B7F-9122-0D1508262E09" descr="8038BF73-E324-4B7F-9122-0D1508262E09"/>
          <p:cNvPicPr>
            <a:picLocks noChangeAspect="1"/>
          </p:cNvPicPr>
          <p:nvPr/>
        </p:nvPicPr>
        <p:blipFill>
          <a:blip r:embed="rId3">
            <a:extLst/>
          </a:blip>
          <a:stretch>
            <a:fillRect/>
          </a:stretch>
        </p:blipFill>
        <p:spPr>
          <a:xfrm>
            <a:off x="3142184" y="1651905"/>
            <a:ext cx="2945535" cy="3702144"/>
          </a:xfrm>
          <a:prstGeom prst="rect">
            <a:avLst/>
          </a:prstGeom>
          <a:ln w="12700">
            <a:miter lim="400000"/>
          </a:ln>
        </p:spPr>
      </p:pic>
      <p:sp>
        <p:nvSpPr>
          <p:cNvPr id="148" name="Content Placeholder 2"/>
          <p:cNvSpPr txBox="1"/>
          <p:nvPr>
            <p:ph type="body" sz="quarter" idx="1"/>
          </p:nvPr>
        </p:nvSpPr>
        <p:spPr>
          <a:xfrm>
            <a:off x="457490" y="593342"/>
            <a:ext cx="8076912" cy="653437"/>
          </a:xfrm>
          <a:prstGeom prst="rect">
            <a:avLst/>
          </a:prstGeom>
        </p:spPr>
        <p:txBody>
          <a:bodyPr lIns="45709" tIns="45709" rIns="45709" bIns="45709"/>
          <a:lstStyle>
            <a:lvl1pPr marL="0" indent="0">
              <a:spcBef>
                <a:spcPts val="700"/>
              </a:spcBef>
              <a:buSzTx/>
              <a:buNone/>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ANATOMY OF A HOLE SAW</a:t>
            </a:r>
          </a:p>
        </p:txBody>
      </p:sp>
      <p:grpSp>
        <p:nvGrpSpPr>
          <p:cNvPr id="151" name="TextBox 15"/>
          <p:cNvGrpSpPr/>
          <p:nvPr/>
        </p:nvGrpSpPr>
        <p:grpSpPr>
          <a:xfrm>
            <a:off x="349251" y="1443318"/>
            <a:ext cx="2629479" cy="1067335"/>
            <a:chOff x="0" y="0"/>
            <a:chExt cx="2629477" cy="1067333"/>
          </a:xfrm>
        </p:grpSpPr>
        <p:sp>
          <p:nvSpPr>
            <p:cNvPr id="149" name="Rectangle"/>
            <p:cNvSpPr/>
            <p:nvPr/>
          </p:nvSpPr>
          <p:spPr>
            <a:xfrm>
              <a:off x="0" y="0"/>
              <a:ext cx="2629478" cy="997325"/>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150" name="ARBOR HOLE - threaded hole where the arbor threads to drive the hole saw"/>
            <p:cNvSpPr txBox="1"/>
            <p:nvPr/>
          </p:nvSpPr>
          <p:spPr>
            <a:xfrm>
              <a:off x="50471" y="4762"/>
              <a:ext cx="2528535"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solidFill>
                    <a:srgbClr val="BFBFBF"/>
                  </a:solidFill>
                </a:defRPr>
              </a:lvl1pPr>
            </a:lstStyle>
            <a:p>
              <a:pPr/>
              <a:r>
                <a:t>ARBOR HOLE - threaded hole where the arbor threads to drive the hole saw </a:t>
              </a:r>
            </a:p>
          </p:txBody>
        </p:sp>
      </p:grpSp>
      <p:grpSp>
        <p:nvGrpSpPr>
          <p:cNvPr id="154" name="TextBox 14"/>
          <p:cNvGrpSpPr/>
          <p:nvPr/>
        </p:nvGrpSpPr>
        <p:grpSpPr>
          <a:xfrm>
            <a:off x="6192694" y="1522599"/>
            <a:ext cx="2743489" cy="1144401"/>
            <a:chOff x="0" y="0"/>
            <a:chExt cx="2743487" cy="1144400"/>
          </a:xfrm>
        </p:grpSpPr>
        <p:sp>
          <p:nvSpPr>
            <p:cNvPr id="152" name="Rectangle"/>
            <p:cNvSpPr/>
            <p:nvPr/>
          </p:nvSpPr>
          <p:spPr>
            <a:xfrm>
              <a:off x="0" y="-1"/>
              <a:ext cx="2743488" cy="1144402"/>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153" name="DRIVE PIN HOLES - used with a drive pin arbor, drives hole saw by pins instead of the threads"/>
            <p:cNvSpPr txBox="1"/>
            <p:nvPr/>
          </p:nvSpPr>
          <p:spPr>
            <a:xfrm>
              <a:off x="50471" y="40914"/>
              <a:ext cx="2642546"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solidFill>
                    <a:srgbClr val="BFBFBF"/>
                  </a:solidFill>
                </a:defRPr>
              </a:lvl1pPr>
            </a:lstStyle>
            <a:p>
              <a:pPr/>
              <a:r>
                <a:t>DRIVE PIN HOLES - used with a drive pin arbor, drives hole saw by pins instead of the threads</a:t>
              </a:r>
            </a:p>
          </p:txBody>
        </p:sp>
      </p:grpSp>
      <p:grpSp>
        <p:nvGrpSpPr>
          <p:cNvPr id="157" name="TextBox 16"/>
          <p:cNvGrpSpPr/>
          <p:nvPr/>
        </p:nvGrpSpPr>
        <p:grpSpPr>
          <a:xfrm>
            <a:off x="629228" y="2632812"/>
            <a:ext cx="2069522" cy="1067335"/>
            <a:chOff x="0" y="0"/>
            <a:chExt cx="2069521" cy="1067333"/>
          </a:xfrm>
        </p:grpSpPr>
        <p:sp>
          <p:nvSpPr>
            <p:cNvPr id="155" name="Rectangle"/>
            <p:cNvSpPr/>
            <p:nvPr/>
          </p:nvSpPr>
          <p:spPr>
            <a:xfrm>
              <a:off x="0" y="0"/>
              <a:ext cx="2069522" cy="1042148"/>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156" name="CAP - welded to the body to form diameter and drive the hole saw"/>
            <p:cNvSpPr txBox="1"/>
            <p:nvPr/>
          </p:nvSpPr>
          <p:spPr>
            <a:xfrm>
              <a:off x="50471" y="4762"/>
              <a:ext cx="1968580"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solidFill>
                    <a:srgbClr val="BFBFBF"/>
                  </a:solidFill>
                </a:defRPr>
              </a:lvl1pPr>
            </a:lstStyle>
            <a:p>
              <a:pPr/>
              <a:r>
                <a:t>CAP - welded to the body to form diameter and drive the hole saw</a:t>
              </a:r>
            </a:p>
          </p:txBody>
        </p:sp>
      </p:grpSp>
      <p:grpSp>
        <p:nvGrpSpPr>
          <p:cNvPr id="160" name="TextBox 13"/>
          <p:cNvGrpSpPr/>
          <p:nvPr/>
        </p:nvGrpSpPr>
        <p:grpSpPr>
          <a:xfrm>
            <a:off x="6511638" y="3087782"/>
            <a:ext cx="2244149" cy="1100979"/>
            <a:chOff x="0" y="0"/>
            <a:chExt cx="2244147" cy="1100977"/>
          </a:xfrm>
        </p:grpSpPr>
        <p:sp>
          <p:nvSpPr>
            <p:cNvPr id="158" name="Rectangle"/>
            <p:cNvSpPr/>
            <p:nvPr/>
          </p:nvSpPr>
          <p:spPr>
            <a:xfrm>
              <a:off x="0" y="0"/>
              <a:ext cx="2244148" cy="1100978"/>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159" name="BODY - forms the diameter of the hole saw and controls depth of cut"/>
            <p:cNvSpPr txBox="1"/>
            <p:nvPr/>
          </p:nvSpPr>
          <p:spPr>
            <a:xfrm>
              <a:off x="50471" y="19203"/>
              <a:ext cx="2143206"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solidFill>
                    <a:srgbClr val="BFBFBF"/>
                  </a:solidFill>
                </a:defRPr>
              </a:lvl1pPr>
            </a:lstStyle>
            <a:p>
              <a:pPr/>
              <a:r>
                <a:t>BODY - forms the diameter of the hole saw and controls depth of cut</a:t>
              </a:r>
            </a:p>
          </p:txBody>
        </p:sp>
      </p:grpSp>
      <p:grpSp>
        <p:nvGrpSpPr>
          <p:cNvPr id="163" name="TextBox 17"/>
          <p:cNvGrpSpPr/>
          <p:nvPr/>
        </p:nvGrpSpPr>
        <p:grpSpPr>
          <a:xfrm>
            <a:off x="277090" y="4524935"/>
            <a:ext cx="2554434" cy="1266265"/>
            <a:chOff x="0" y="0"/>
            <a:chExt cx="2554432" cy="1266264"/>
          </a:xfrm>
        </p:grpSpPr>
        <p:sp>
          <p:nvSpPr>
            <p:cNvPr id="161" name="Rectangle"/>
            <p:cNvSpPr/>
            <p:nvPr/>
          </p:nvSpPr>
          <p:spPr>
            <a:xfrm>
              <a:off x="-1" y="0"/>
              <a:ext cx="2554434" cy="1266265"/>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162" name="CUTTING EDGE - dictated by the application, this is the edge that penetrates and bores the hole"/>
            <p:cNvSpPr txBox="1"/>
            <p:nvPr/>
          </p:nvSpPr>
          <p:spPr>
            <a:xfrm>
              <a:off x="50471" y="4762"/>
              <a:ext cx="2453490"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solidFill>
                    <a:srgbClr val="BFBFBF"/>
                  </a:solidFill>
                </a:defRPr>
              </a:lvl1pPr>
            </a:lstStyle>
            <a:p>
              <a:pPr/>
              <a:r>
                <a:t>CUTTING EDGE - dictated by the application, this is the edge that penetrates and bores the hole</a:t>
              </a:r>
            </a:p>
          </p:txBody>
        </p:sp>
      </p:grpSp>
      <p:grpSp>
        <p:nvGrpSpPr>
          <p:cNvPr id="166" name="TextBox 12"/>
          <p:cNvGrpSpPr/>
          <p:nvPr/>
        </p:nvGrpSpPr>
        <p:grpSpPr>
          <a:xfrm>
            <a:off x="6096001" y="4797799"/>
            <a:ext cx="2692978" cy="1145802"/>
            <a:chOff x="0" y="0"/>
            <a:chExt cx="2692977" cy="1145800"/>
          </a:xfrm>
        </p:grpSpPr>
        <p:sp>
          <p:nvSpPr>
            <p:cNvPr id="164" name="Rectangle"/>
            <p:cNvSpPr/>
            <p:nvPr/>
          </p:nvSpPr>
          <p:spPr>
            <a:xfrm>
              <a:off x="-1" y="0"/>
              <a:ext cx="2692979" cy="1145801"/>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165" name="KNOCKOUT - in deeper cuts an auxiliary chip reservoir and aids in the removal of the cut slug"/>
            <p:cNvSpPr txBox="1"/>
            <p:nvPr/>
          </p:nvSpPr>
          <p:spPr>
            <a:xfrm>
              <a:off x="50471" y="41614"/>
              <a:ext cx="2592035" cy="1062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lvl1pPr>
            </a:lstStyle>
            <a:p>
              <a:pPr/>
              <a:r>
                <a:t>KNOCKOUT - in deeper cuts an auxiliary chip reservoir and aids in the removal of the cut slug</a:t>
              </a:r>
            </a:p>
          </p:txBody>
        </p:sp>
      </p:grpSp>
      <p:sp>
        <p:nvSpPr>
          <p:cNvPr id="167" name="Bent-Up Arrow 28"/>
          <p:cNvSpPr/>
          <p:nvPr/>
        </p:nvSpPr>
        <p:spPr>
          <a:xfrm flipH="1">
            <a:off x="4414694" y="4409516"/>
            <a:ext cx="1681307" cy="829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44"/>
                </a:moveTo>
                <a:lnTo>
                  <a:pt x="20431" y="20044"/>
                </a:lnTo>
                <a:lnTo>
                  <a:pt x="20431" y="2512"/>
                </a:lnTo>
                <a:lnTo>
                  <a:pt x="20029" y="2512"/>
                </a:lnTo>
                <a:lnTo>
                  <a:pt x="20814" y="0"/>
                </a:lnTo>
                <a:lnTo>
                  <a:pt x="21600" y="2512"/>
                </a:lnTo>
                <a:lnTo>
                  <a:pt x="21198" y="2512"/>
                </a:lnTo>
                <a:lnTo>
                  <a:pt x="21198" y="21600"/>
                </a:lnTo>
                <a:lnTo>
                  <a:pt x="0" y="21600"/>
                </a:lnTo>
                <a:close/>
              </a:path>
            </a:pathLst>
          </a:custGeom>
          <a:solidFill>
            <a:srgbClr val="FFFF00"/>
          </a:solidFill>
          <a:ln w="25400">
            <a:solidFill>
              <a:srgbClr val="000000"/>
            </a:solidFill>
          </a:ln>
        </p:spPr>
        <p:txBody>
          <a:bodyPr lIns="45719" rIns="45719"/>
          <a:lstStyle/>
          <a:p>
            <a:pPr>
              <a:defRPr sz="1100">
                <a:solidFill>
                  <a:srgbClr val="FFFFFF"/>
                </a:solidFill>
              </a:defRPr>
            </a:pPr>
          </a:p>
        </p:txBody>
      </p:sp>
      <p:pic>
        <p:nvPicPr>
          <p:cNvPr id="168" name="Hole saw script_07" descr="Hole saw script_07"/>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416" fill="hold"/>
                                        <p:tgtEl>
                                          <p:spTgt spid="16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6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8038BF73-E324-4B7F-9122-0D1508262E09" descr="8038BF73-E324-4B7F-9122-0D1508262E09"/>
          <p:cNvPicPr>
            <a:picLocks noChangeAspect="1"/>
          </p:cNvPicPr>
          <p:nvPr/>
        </p:nvPicPr>
        <p:blipFill>
          <a:blip r:embed="rId3">
            <a:extLst/>
          </a:blip>
          <a:stretch>
            <a:fillRect/>
          </a:stretch>
        </p:blipFill>
        <p:spPr>
          <a:xfrm>
            <a:off x="3142184" y="1651905"/>
            <a:ext cx="2945535" cy="3702144"/>
          </a:xfrm>
          <a:prstGeom prst="rect">
            <a:avLst/>
          </a:prstGeom>
          <a:ln w="12700">
            <a:miter lim="400000"/>
          </a:ln>
        </p:spPr>
      </p:pic>
      <p:sp>
        <p:nvSpPr>
          <p:cNvPr id="173" name="Up Arrow 19"/>
          <p:cNvSpPr/>
          <p:nvPr/>
        </p:nvSpPr>
        <p:spPr>
          <a:xfrm rot="5400000">
            <a:off x="2941477" y="2293012"/>
            <a:ext cx="135873" cy="1147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79"/>
                </a:moveTo>
                <a:lnTo>
                  <a:pt x="10800" y="0"/>
                </a:lnTo>
                <a:lnTo>
                  <a:pt x="21600" y="1279"/>
                </a:lnTo>
                <a:lnTo>
                  <a:pt x="16200" y="1279"/>
                </a:lnTo>
                <a:lnTo>
                  <a:pt x="16200" y="21600"/>
                </a:lnTo>
                <a:lnTo>
                  <a:pt x="5400" y="21600"/>
                </a:lnTo>
                <a:lnTo>
                  <a:pt x="5400" y="1279"/>
                </a:lnTo>
                <a:close/>
              </a:path>
            </a:pathLst>
          </a:custGeom>
          <a:solidFill>
            <a:srgbClr val="FFFF00"/>
          </a:solidFill>
          <a:ln w="19050">
            <a:solidFill>
              <a:srgbClr val="000000"/>
            </a:solidFill>
          </a:ln>
        </p:spPr>
        <p:txBody>
          <a:bodyPr lIns="45719" rIns="45719"/>
          <a:lstStyle/>
          <a:p>
            <a:pPr>
              <a:defRPr sz="1100">
                <a:solidFill>
                  <a:srgbClr val="FFFFFF"/>
                </a:solidFill>
              </a:defRPr>
            </a:pPr>
          </a:p>
        </p:txBody>
      </p:sp>
      <p:sp>
        <p:nvSpPr>
          <p:cNvPr id="174" name="Content Placeholder 2"/>
          <p:cNvSpPr txBox="1"/>
          <p:nvPr>
            <p:ph type="body" sz="quarter" idx="1"/>
          </p:nvPr>
        </p:nvSpPr>
        <p:spPr>
          <a:xfrm>
            <a:off x="457490" y="593342"/>
            <a:ext cx="8076912" cy="653437"/>
          </a:xfrm>
          <a:prstGeom prst="rect">
            <a:avLst/>
          </a:prstGeom>
        </p:spPr>
        <p:txBody>
          <a:bodyPr lIns="45709" tIns="45709" rIns="45709" bIns="45709"/>
          <a:lstStyle>
            <a:lvl1pPr marL="0" indent="0">
              <a:spcBef>
                <a:spcPts val="700"/>
              </a:spcBef>
              <a:buSzTx/>
              <a:buNone/>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ANATOMY OF A HOLE SAW</a:t>
            </a:r>
          </a:p>
        </p:txBody>
      </p:sp>
      <p:grpSp>
        <p:nvGrpSpPr>
          <p:cNvPr id="177" name="TextBox 15"/>
          <p:cNvGrpSpPr/>
          <p:nvPr/>
        </p:nvGrpSpPr>
        <p:grpSpPr>
          <a:xfrm>
            <a:off x="349251" y="1443318"/>
            <a:ext cx="2629479" cy="1067335"/>
            <a:chOff x="0" y="0"/>
            <a:chExt cx="2629477" cy="1067333"/>
          </a:xfrm>
        </p:grpSpPr>
        <p:sp>
          <p:nvSpPr>
            <p:cNvPr id="175" name="Rectangle"/>
            <p:cNvSpPr/>
            <p:nvPr/>
          </p:nvSpPr>
          <p:spPr>
            <a:xfrm>
              <a:off x="0" y="0"/>
              <a:ext cx="2629478" cy="997325"/>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176" name="ARBOR HOLE - threaded hole where the arbor threads to drive the hole saw"/>
            <p:cNvSpPr txBox="1"/>
            <p:nvPr/>
          </p:nvSpPr>
          <p:spPr>
            <a:xfrm>
              <a:off x="50471" y="4762"/>
              <a:ext cx="2528535"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solidFill>
                    <a:srgbClr val="BFBFBF"/>
                  </a:solidFill>
                </a:defRPr>
              </a:lvl1pPr>
            </a:lstStyle>
            <a:p>
              <a:pPr/>
              <a:r>
                <a:t>ARBOR HOLE - threaded hole where the arbor threads to drive the hole saw </a:t>
              </a:r>
            </a:p>
          </p:txBody>
        </p:sp>
      </p:grpSp>
      <p:grpSp>
        <p:nvGrpSpPr>
          <p:cNvPr id="180" name="TextBox 14"/>
          <p:cNvGrpSpPr/>
          <p:nvPr/>
        </p:nvGrpSpPr>
        <p:grpSpPr>
          <a:xfrm>
            <a:off x="6192694" y="1522599"/>
            <a:ext cx="2743489" cy="1144401"/>
            <a:chOff x="0" y="0"/>
            <a:chExt cx="2743487" cy="1144400"/>
          </a:xfrm>
        </p:grpSpPr>
        <p:sp>
          <p:nvSpPr>
            <p:cNvPr id="178" name="Rectangle"/>
            <p:cNvSpPr/>
            <p:nvPr/>
          </p:nvSpPr>
          <p:spPr>
            <a:xfrm>
              <a:off x="0" y="-1"/>
              <a:ext cx="2743488" cy="1144402"/>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179" name="DRIVE PIN HOLES - used with a drive pin arbor, drives hole saw by pins instead of the threads"/>
            <p:cNvSpPr txBox="1"/>
            <p:nvPr/>
          </p:nvSpPr>
          <p:spPr>
            <a:xfrm>
              <a:off x="50471" y="40914"/>
              <a:ext cx="2642546"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solidFill>
                    <a:srgbClr val="BFBFBF"/>
                  </a:solidFill>
                </a:defRPr>
              </a:lvl1pPr>
            </a:lstStyle>
            <a:p>
              <a:pPr/>
              <a:r>
                <a:t>DRIVE PIN HOLES - used with a drive pin arbor, drives hole saw by pins instead of the threads</a:t>
              </a:r>
            </a:p>
          </p:txBody>
        </p:sp>
      </p:grpSp>
      <p:grpSp>
        <p:nvGrpSpPr>
          <p:cNvPr id="183" name="TextBox 16"/>
          <p:cNvGrpSpPr/>
          <p:nvPr/>
        </p:nvGrpSpPr>
        <p:grpSpPr>
          <a:xfrm>
            <a:off x="629228" y="2632812"/>
            <a:ext cx="2069522" cy="1067335"/>
            <a:chOff x="0" y="0"/>
            <a:chExt cx="2069521" cy="1067333"/>
          </a:xfrm>
        </p:grpSpPr>
        <p:sp>
          <p:nvSpPr>
            <p:cNvPr id="181" name="Rectangle"/>
            <p:cNvSpPr/>
            <p:nvPr/>
          </p:nvSpPr>
          <p:spPr>
            <a:xfrm>
              <a:off x="0" y="0"/>
              <a:ext cx="2069522" cy="1042148"/>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182" name="CAP - welded to the body to form diameter and drive the hole saw"/>
            <p:cNvSpPr txBox="1"/>
            <p:nvPr/>
          </p:nvSpPr>
          <p:spPr>
            <a:xfrm>
              <a:off x="50471" y="4762"/>
              <a:ext cx="1968580"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lvl1pPr>
            </a:lstStyle>
            <a:p>
              <a:pPr/>
              <a:r>
                <a:t>CAP - welded to the body to form diameter and drive the hole saw</a:t>
              </a:r>
            </a:p>
          </p:txBody>
        </p:sp>
      </p:grpSp>
      <p:grpSp>
        <p:nvGrpSpPr>
          <p:cNvPr id="186" name="TextBox 13"/>
          <p:cNvGrpSpPr/>
          <p:nvPr/>
        </p:nvGrpSpPr>
        <p:grpSpPr>
          <a:xfrm>
            <a:off x="6511638" y="3087782"/>
            <a:ext cx="2244149" cy="1100979"/>
            <a:chOff x="0" y="0"/>
            <a:chExt cx="2244147" cy="1100977"/>
          </a:xfrm>
        </p:grpSpPr>
        <p:sp>
          <p:nvSpPr>
            <p:cNvPr id="184" name="Rectangle"/>
            <p:cNvSpPr/>
            <p:nvPr/>
          </p:nvSpPr>
          <p:spPr>
            <a:xfrm>
              <a:off x="0" y="0"/>
              <a:ext cx="2244148" cy="1100978"/>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185" name="BODY - forms the diameter of the hole saw and controls depth of cut"/>
            <p:cNvSpPr txBox="1"/>
            <p:nvPr/>
          </p:nvSpPr>
          <p:spPr>
            <a:xfrm>
              <a:off x="50471" y="19203"/>
              <a:ext cx="2143206"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solidFill>
                    <a:srgbClr val="BFBFBF"/>
                  </a:solidFill>
                </a:defRPr>
              </a:lvl1pPr>
            </a:lstStyle>
            <a:p>
              <a:pPr/>
              <a:r>
                <a:t>BODY - forms the diameter of the hole saw and controls depth of cut</a:t>
              </a:r>
            </a:p>
          </p:txBody>
        </p:sp>
      </p:grpSp>
      <p:grpSp>
        <p:nvGrpSpPr>
          <p:cNvPr id="189" name="TextBox 17"/>
          <p:cNvGrpSpPr/>
          <p:nvPr/>
        </p:nvGrpSpPr>
        <p:grpSpPr>
          <a:xfrm>
            <a:off x="277090" y="4524935"/>
            <a:ext cx="2554434" cy="1266265"/>
            <a:chOff x="0" y="0"/>
            <a:chExt cx="2554432" cy="1266264"/>
          </a:xfrm>
        </p:grpSpPr>
        <p:sp>
          <p:nvSpPr>
            <p:cNvPr id="187" name="Rectangle"/>
            <p:cNvSpPr/>
            <p:nvPr/>
          </p:nvSpPr>
          <p:spPr>
            <a:xfrm>
              <a:off x="-1" y="0"/>
              <a:ext cx="2554434" cy="1266265"/>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188" name="CUTTING EDGE - dictated by the application, this is the edge that penetrates and bores the hole"/>
            <p:cNvSpPr txBox="1"/>
            <p:nvPr/>
          </p:nvSpPr>
          <p:spPr>
            <a:xfrm>
              <a:off x="50471" y="4762"/>
              <a:ext cx="2453490"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solidFill>
                    <a:srgbClr val="BFBFBF"/>
                  </a:solidFill>
                </a:defRPr>
              </a:lvl1pPr>
            </a:lstStyle>
            <a:p>
              <a:pPr/>
              <a:r>
                <a:t>CUTTING EDGE - dictated by the application, this is the edge that penetrates and bores the hole</a:t>
              </a:r>
            </a:p>
          </p:txBody>
        </p:sp>
      </p:grpSp>
      <p:grpSp>
        <p:nvGrpSpPr>
          <p:cNvPr id="192" name="TextBox 12"/>
          <p:cNvGrpSpPr/>
          <p:nvPr/>
        </p:nvGrpSpPr>
        <p:grpSpPr>
          <a:xfrm>
            <a:off x="6096001" y="4797799"/>
            <a:ext cx="2692978" cy="1145802"/>
            <a:chOff x="0" y="0"/>
            <a:chExt cx="2692977" cy="1145800"/>
          </a:xfrm>
        </p:grpSpPr>
        <p:sp>
          <p:nvSpPr>
            <p:cNvPr id="190" name="Rectangle"/>
            <p:cNvSpPr/>
            <p:nvPr/>
          </p:nvSpPr>
          <p:spPr>
            <a:xfrm>
              <a:off x="-1" y="0"/>
              <a:ext cx="2692979" cy="1145801"/>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191" name="KNOCKOUT - in deeper cuts an auxiliary chip reservoir and aids in the removal of the cut slug"/>
            <p:cNvSpPr txBox="1"/>
            <p:nvPr/>
          </p:nvSpPr>
          <p:spPr>
            <a:xfrm>
              <a:off x="50471" y="41614"/>
              <a:ext cx="2592035" cy="1062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solidFill>
                    <a:srgbClr val="BFBFBF"/>
                  </a:solidFill>
                </a:defRPr>
              </a:lvl1pPr>
            </a:lstStyle>
            <a:p>
              <a:pPr/>
              <a:r>
                <a:t>KNOCKOUT - in deeper cuts an auxiliary chip reservoir and aids in the removal of the cut slug</a:t>
              </a:r>
            </a:p>
          </p:txBody>
        </p:sp>
      </p:grpSp>
      <p:pic>
        <p:nvPicPr>
          <p:cNvPr id="193" name="Hole saw script_08" descr="Hole saw script_08"/>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400" fill="hold"/>
                                        <p:tgtEl>
                                          <p:spTgt spid="19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19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8038BF73-E324-4B7F-9122-0D1508262E09" descr="8038BF73-E324-4B7F-9122-0D1508262E09"/>
          <p:cNvPicPr>
            <a:picLocks noChangeAspect="1"/>
          </p:cNvPicPr>
          <p:nvPr/>
        </p:nvPicPr>
        <p:blipFill>
          <a:blip r:embed="rId3">
            <a:extLst/>
          </a:blip>
          <a:stretch>
            <a:fillRect/>
          </a:stretch>
        </p:blipFill>
        <p:spPr>
          <a:xfrm>
            <a:off x="3142184" y="1651905"/>
            <a:ext cx="2945535" cy="3702144"/>
          </a:xfrm>
          <a:prstGeom prst="rect">
            <a:avLst/>
          </a:prstGeom>
          <a:ln w="12700">
            <a:miter lim="400000"/>
          </a:ln>
        </p:spPr>
      </p:pic>
      <p:sp>
        <p:nvSpPr>
          <p:cNvPr id="198" name="Content Placeholder 2"/>
          <p:cNvSpPr txBox="1"/>
          <p:nvPr>
            <p:ph type="body" sz="quarter" idx="1"/>
          </p:nvPr>
        </p:nvSpPr>
        <p:spPr>
          <a:xfrm>
            <a:off x="457490" y="593342"/>
            <a:ext cx="8076912" cy="653437"/>
          </a:xfrm>
          <a:prstGeom prst="rect">
            <a:avLst/>
          </a:prstGeom>
        </p:spPr>
        <p:txBody>
          <a:bodyPr lIns="45709" tIns="45709" rIns="45709" bIns="45709"/>
          <a:lstStyle>
            <a:lvl1pPr marL="0" indent="0">
              <a:spcBef>
                <a:spcPts val="700"/>
              </a:spcBef>
              <a:buSzTx/>
              <a:buNone/>
              <a:defRPr b="1" sz="3200">
                <a:solidFill>
                  <a:srgbClr val="FFFFFF"/>
                </a:solidFill>
                <a:effectLst>
                  <a:outerShdw sx="100000" sy="100000" kx="0" ky="0" algn="b" rotWithShape="0" blurRad="38100" dist="38100" dir="2700000">
                    <a:srgbClr val="000000">
                      <a:alpha val="43137"/>
                    </a:srgbClr>
                  </a:outerShdw>
                </a:effectLst>
                <a:latin typeface="+mn-lt"/>
                <a:ea typeface="+mn-ea"/>
                <a:cs typeface="+mn-cs"/>
                <a:sym typeface="Helvetica"/>
              </a:defRPr>
            </a:lvl1pPr>
          </a:lstStyle>
          <a:p>
            <a:pPr/>
            <a:r>
              <a:t>ANATOMY OF A HOLE SAW</a:t>
            </a:r>
          </a:p>
        </p:txBody>
      </p:sp>
      <p:grpSp>
        <p:nvGrpSpPr>
          <p:cNvPr id="201" name="TextBox 15"/>
          <p:cNvGrpSpPr/>
          <p:nvPr/>
        </p:nvGrpSpPr>
        <p:grpSpPr>
          <a:xfrm>
            <a:off x="349251" y="1443318"/>
            <a:ext cx="2629479" cy="1067335"/>
            <a:chOff x="0" y="0"/>
            <a:chExt cx="2629477" cy="1067333"/>
          </a:xfrm>
        </p:grpSpPr>
        <p:sp>
          <p:nvSpPr>
            <p:cNvPr id="199" name="Rectangle"/>
            <p:cNvSpPr/>
            <p:nvPr/>
          </p:nvSpPr>
          <p:spPr>
            <a:xfrm>
              <a:off x="0" y="0"/>
              <a:ext cx="2629478" cy="997325"/>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200" name="ARBOR HOLE - threaded hole where the arbor threads to drive the hole saw"/>
            <p:cNvSpPr txBox="1"/>
            <p:nvPr/>
          </p:nvSpPr>
          <p:spPr>
            <a:xfrm>
              <a:off x="50471" y="4762"/>
              <a:ext cx="2528535"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lvl1pPr>
            </a:lstStyle>
            <a:p>
              <a:pPr/>
              <a:r>
                <a:t>ARBOR HOLE - threaded hole where the arbor threads to drive the hole saw </a:t>
              </a:r>
            </a:p>
          </p:txBody>
        </p:sp>
      </p:grpSp>
      <p:sp>
        <p:nvSpPr>
          <p:cNvPr id="202" name="Bent-Up Arrow 16"/>
          <p:cNvSpPr/>
          <p:nvPr/>
        </p:nvSpPr>
        <p:spPr>
          <a:xfrm rot="10800000">
            <a:off x="5029444" y="1790139"/>
            <a:ext cx="1196398" cy="609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44"/>
                </a:moveTo>
                <a:lnTo>
                  <a:pt x="20392" y="20044"/>
                </a:lnTo>
                <a:lnTo>
                  <a:pt x="20392" y="2512"/>
                </a:lnTo>
                <a:lnTo>
                  <a:pt x="19977" y="2512"/>
                </a:lnTo>
                <a:lnTo>
                  <a:pt x="20789" y="0"/>
                </a:lnTo>
                <a:lnTo>
                  <a:pt x="21600" y="2512"/>
                </a:lnTo>
                <a:lnTo>
                  <a:pt x="21185" y="2512"/>
                </a:lnTo>
                <a:lnTo>
                  <a:pt x="21185" y="21600"/>
                </a:lnTo>
                <a:lnTo>
                  <a:pt x="0" y="21600"/>
                </a:lnTo>
                <a:close/>
              </a:path>
            </a:pathLst>
          </a:custGeom>
          <a:solidFill>
            <a:srgbClr val="FFFF00"/>
          </a:solidFill>
          <a:ln w="25400">
            <a:solidFill>
              <a:srgbClr val="000000"/>
            </a:solidFill>
          </a:ln>
        </p:spPr>
        <p:txBody>
          <a:bodyPr lIns="45719" rIns="45719"/>
          <a:lstStyle/>
          <a:p>
            <a:pPr>
              <a:defRPr sz="1100">
                <a:solidFill>
                  <a:srgbClr val="FFFFFF"/>
                </a:solidFill>
              </a:defRPr>
            </a:pPr>
          </a:p>
        </p:txBody>
      </p:sp>
      <p:grpSp>
        <p:nvGrpSpPr>
          <p:cNvPr id="205" name="TextBox 14"/>
          <p:cNvGrpSpPr/>
          <p:nvPr/>
        </p:nvGrpSpPr>
        <p:grpSpPr>
          <a:xfrm>
            <a:off x="6192694" y="1522599"/>
            <a:ext cx="2743489" cy="1144401"/>
            <a:chOff x="0" y="0"/>
            <a:chExt cx="2743487" cy="1144400"/>
          </a:xfrm>
        </p:grpSpPr>
        <p:sp>
          <p:nvSpPr>
            <p:cNvPr id="203" name="Rectangle"/>
            <p:cNvSpPr/>
            <p:nvPr/>
          </p:nvSpPr>
          <p:spPr>
            <a:xfrm>
              <a:off x="0" y="-1"/>
              <a:ext cx="2743488" cy="1144402"/>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204" name="DRIVE PIN HOLES - used with a drive pin arbor, drives hole saw by pins instead of the threads"/>
            <p:cNvSpPr txBox="1"/>
            <p:nvPr/>
          </p:nvSpPr>
          <p:spPr>
            <a:xfrm>
              <a:off x="50471" y="40914"/>
              <a:ext cx="2642546"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lvl1pPr>
            </a:lstStyle>
            <a:p>
              <a:pPr/>
              <a:r>
                <a:t>DRIVE PIN HOLES - used with a drive pin arbor, drives hole saw by pins instead of the threads</a:t>
              </a:r>
            </a:p>
          </p:txBody>
        </p:sp>
      </p:grpSp>
      <p:grpSp>
        <p:nvGrpSpPr>
          <p:cNvPr id="208" name="TextBox 16"/>
          <p:cNvGrpSpPr/>
          <p:nvPr/>
        </p:nvGrpSpPr>
        <p:grpSpPr>
          <a:xfrm>
            <a:off x="629228" y="2632812"/>
            <a:ext cx="2069522" cy="1067335"/>
            <a:chOff x="0" y="0"/>
            <a:chExt cx="2069521" cy="1067333"/>
          </a:xfrm>
        </p:grpSpPr>
        <p:sp>
          <p:nvSpPr>
            <p:cNvPr id="206" name="Rectangle"/>
            <p:cNvSpPr/>
            <p:nvPr/>
          </p:nvSpPr>
          <p:spPr>
            <a:xfrm>
              <a:off x="0" y="0"/>
              <a:ext cx="2069522" cy="1042148"/>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207" name="CAP - welded to the body to form diameter and drive the hole saw"/>
            <p:cNvSpPr txBox="1"/>
            <p:nvPr/>
          </p:nvSpPr>
          <p:spPr>
            <a:xfrm>
              <a:off x="50471" y="4762"/>
              <a:ext cx="1968580"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solidFill>
                    <a:srgbClr val="BFBFBF"/>
                  </a:solidFill>
                </a:defRPr>
              </a:lvl1pPr>
            </a:lstStyle>
            <a:p>
              <a:pPr/>
              <a:r>
                <a:t>CAP - welded to the body to form diameter and drive the hole saw</a:t>
              </a:r>
            </a:p>
          </p:txBody>
        </p:sp>
      </p:grpSp>
      <p:grpSp>
        <p:nvGrpSpPr>
          <p:cNvPr id="211" name="TextBox 13"/>
          <p:cNvGrpSpPr/>
          <p:nvPr/>
        </p:nvGrpSpPr>
        <p:grpSpPr>
          <a:xfrm>
            <a:off x="6511638" y="3087782"/>
            <a:ext cx="2244149" cy="1100979"/>
            <a:chOff x="0" y="0"/>
            <a:chExt cx="2244147" cy="1100977"/>
          </a:xfrm>
        </p:grpSpPr>
        <p:sp>
          <p:nvSpPr>
            <p:cNvPr id="209" name="Rectangle"/>
            <p:cNvSpPr/>
            <p:nvPr/>
          </p:nvSpPr>
          <p:spPr>
            <a:xfrm>
              <a:off x="0" y="0"/>
              <a:ext cx="2244148" cy="1100978"/>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210" name="BODY - forms the diameter of the hole saw and controls depth of cut"/>
            <p:cNvSpPr txBox="1"/>
            <p:nvPr/>
          </p:nvSpPr>
          <p:spPr>
            <a:xfrm>
              <a:off x="50471" y="19203"/>
              <a:ext cx="2143206"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solidFill>
                    <a:srgbClr val="BFBFBF"/>
                  </a:solidFill>
                </a:defRPr>
              </a:lvl1pPr>
            </a:lstStyle>
            <a:p>
              <a:pPr/>
              <a:r>
                <a:t>BODY - forms the diameter of the hole saw and controls depth of cut</a:t>
              </a:r>
            </a:p>
          </p:txBody>
        </p:sp>
      </p:grpSp>
      <p:grpSp>
        <p:nvGrpSpPr>
          <p:cNvPr id="214" name="TextBox 17"/>
          <p:cNvGrpSpPr/>
          <p:nvPr/>
        </p:nvGrpSpPr>
        <p:grpSpPr>
          <a:xfrm>
            <a:off x="277090" y="4524935"/>
            <a:ext cx="2554434" cy="1266265"/>
            <a:chOff x="0" y="0"/>
            <a:chExt cx="2554432" cy="1266264"/>
          </a:xfrm>
        </p:grpSpPr>
        <p:sp>
          <p:nvSpPr>
            <p:cNvPr id="212" name="Rectangle"/>
            <p:cNvSpPr/>
            <p:nvPr/>
          </p:nvSpPr>
          <p:spPr>
            <a:xfrm>
              <a:off x="-1" y="0"/>
              <a:ext cx="2554434" cy="1266265"/>
            </a:xfrm>
            <a:prstGeom prst="rect">
              <a:avLst/>
            </a:prstGeom>
            <a:solidFill>
              <a:srgbClr val="FFFFFF"/>
            </a:solidFill>
            <a:ln w="9525" cap="flat">
              <a:solidFill>
                <a:srgbClr val="BABABA"/>
              </a:solidFill>
              <a:prstDash val="solid"/>
              <a:round/>
            </a:ln>
            <a:effectLst/>
          </p:spPr>
          <p:txBody>
            <a:bodyPr wrap="square" lIns="45719" tIns="45719" rIns="45719" bIns="45719" numCol="1" anchor="t">
              <a:noAutofit/>
            </a:bodyPr>
            <a:lstStyle/>
            <a:p>
              <a:pPr algn="r">
                <a:defRPr sz="1100"/>
              </a:pPr>
            </a:p>
          </p:txBody>
        </p:sp>
        <p:sp>
          <p:nvSpPr>
            <p:cNvPr id="213" name="CUTTING EDGE - dictated by the application, this is the edge that penetrates and bores the hole"/>
            <p:cNvSpPr txBox="1"/>
            <p:nvPr/>
          </p:nvSpPr>
          <p:spPr>
            <a:xfrm>
              <a:off x="50471" y="4762"/>
              <a:ext cx="2453490" cy="1062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t">
              <a:spAutoFit/>
            </a:bodyPr>
            <a:lstStyle>
              <a:lvl1pPr algn="r">
                <a:defRPr b="1" sz="1600">
                  <a:solidFill>
                    <a:srgbClr val="BFBFBF"/>
                  </a:solidFill>
                </a:defRPr>
              </a:lvl1pPr>
            </a:lstStyle>
            <a:p>
              <a:pPr/>
              <a:r>
                <a:t>CUTTING EDGE - dictated by the application, this is the edge that penetrates and bores the hole</a:t>
              </a:r>
            </a:p>
          </p:txBody>
        </p:sp>
      </p:grpSp>
      <p:grpSp>
        <p:nvGrpSpPr>
          <p:cNvPr id="217" name="TextBox 12"/>
          <p:cNvGrpSpPr/>
          <p:nvPr/>
        </p:nvGrpSpPr>
        <p:grpSpPr>
          <a:xfrm>
            <a:off x="6096001" y="4797799"/>
            <a:ext cx="2692978" cy="1145802"/>
            <a:chOff x="0" y="0"/>
            <a:chExt cx="2692977" cy="1145800"/>
          </a:xfrm>
        </p:grpSpPr>
        <p:sp>
          <p:nvSpPr>
            <p:cNvPr id="215" name="Rectangle"/>
            <p:cNvSpPr/>
            <p:nvPr/>
          </p:nvSpPr>
          <p:spPr>
            <a:xfrm>
              <a:off x="-1" y="0"/>
              <a:ext cx="2692979" cy="1145801"/>
            </a:xfrm>
            <a:prstGeom prst="rect">
              <a:avLst/>
            </a:prstGeom>
            <a:solidFill>
              <a:srgbClr val="FFFFFF"/>
            </a:solidFill>
            <a:ln w="9525" cap="flat">
              <a:solidFill>
                <a:srgbClr val="BABABA"/>
              </a:solidFill>
              <a:prstDash val="solid"/>
              <a:round/>
            </a:ln>
            <a:effectLst/>
          </p:spPr>
          <p:txBody>
            <a:bodyPr wrap="square" lIns="45719" tIns="45719" rIns="45719" bIns="45719" numCol="1" anchor="ctr">
              <a:noAutofit/>
            </a:bodyPr>
            <a:lstStyle/>
            <a:p>
              <a:pPr>
                <a:defRPr sz="1100"/>
              </a:pPr>
            </a:p>
          </p:txBody>
        </p:sp>
        <p:sp>
          <p:nvSpPr>
            <p:cNvPr id="216" name="KNOCKOUT - in deeper cuts an auxiliary chip reservoir and aids in the removal of the cut slug"/>
            <p:cNvSpPr txBox="1"/>
            <p:nvPr/>
          </p:nvSpPr>
          <p:spPr>
            <a:xfrm>
              <a:off x="50471" y="41614"/>
              <a:ext cx="2592035" cy="1062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09" tIns="45709" rIns="45709" bIns="45709" numCol="1" anchor="ctr">
              <a:spAutoFit/>
            </a:bodyPr>
            <a:lstStyle>
              <a:lvl1pPr>
                <a:defRPr b="1" sz="1600">
                  <a:solidFill>
                    <a:srgbClr val="BFBFBF"/>
                  </a:solidFill>
                </a:defRPr>
              </a:lvl1pPr>
            </a:lstStyle>
            <a:p>
              <a:pPr/>
              <a:r>
                <a:t>KNOCKOUT - in deeper cuts an auxiliary chip reservoir and aids in the removal of the cut slug</a:t>
              </a:r>
            </a:p>
          </p:txBody>
        </p:sp>
      </p:grpSp>
      <p:sp>
        <p:nvSpPr>
          <p:cNvPr id="218" name="Bent-Up Arrow 27"/>
          <p:cNvSpPr/>
          <p:nvPr/>
        </p:nvSpPr>
        <p:spPr>
          <a:xfrm flipH="1" rot="10800000">
            <a:off x="2978727" y="1567423"/>
            <a:ext cx="1681308" cy="829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44"/>
                </a:moveTo>
                <a:lnTo>
                  <a:pt x="20431" y="20044"/>
                </a:lnTo>
                <a:lnTo>
                  <a:pt x="20431" y="2512"/>
                </a:lnTo>
                <a:lnTo>
                  <a:pt x="20029" y="2512"/>
                </a:lnTo>
                <a:lnTo>
                  <a:pt x="20814" y="0"/>
                </a:lnTo>
                <a:lnTo>
                  <a:pt x="21600" y="2512"/>
                </a:lnTo>
                <a:lnTo>
                  <a:pt x="21198" y="2512"/>
                </a:lnTo>
                <a:lnTo>
                  <a:pt x="21198" y="21600"/>
                </a:lnTo>
                <a:lnTo>
                  <a:pt x="0" y="21600"/>
                </a:lnTo>
                <a:close/>
              </a:path>
            </a:pathLst>
          </a:custGeom>
          <a:solidFill>
            <a:srgbClr val="FFFF00"/>
          </a:solidFill>
          <a:ln w="25400">
            <a:solidFill>
              <a:srgbClr val="000000"/>
            </a:solidFill>
          </a:ln>
        </p:spPr>
        <p:txBody>
          <a:bodyPr lIns="45719" rIns="45719"/>
          <a:lstStyle/>
          <a:p>
            <a:pPr>
              <a:defRPr sz="1100">
                <a:solidFill>
                  <a:srgbClr val="FFFFFF"/>
                </a:solidFill>
              </a:defRPr>
            </a:pPr>
          </a:p>
        </p:txBody>
      </p:sp>
      <p:pic>
        <p:nvPicPr>
          <p:cNvPr id="219" name="Hole saw script_09" descr="Hole saw script_09"/>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416" fill="hold"/>
                                        <p:tgtEl>
                                          <p:spTgt spid="21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19"/>
                </p:tgtEl>
              </p:cMediaNode>
            </p:audio>
          </p:childTnLst>
        </p:cTn>
      </p:par>
    </p:tnLst>
  </p:timing>
</p:sld>
</file>

<file path=ppt/theme/theme1.xml><?xml version="1.0" encoding="utf-8"?>
<a:theme xmlns:a="http://schemas.openxmlformats.org/drawingml/2006/main" xmlns:r="http://schemas.openxmlformats.org/officeDocument/2006/relationships" name="Content Slide">
  <a:themeElements>
    <a:clrScheme name="Content Slid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ontent Slide">
      <a:majorFont>
        <a:latin typeface="Calibri"/>
        <a:ea typeface="Calibri"/>
        <a:cs typeface="Calibri"/>
      </a:majorFont>
      <a:minorFont>
        <a:latin typeface="Helvetica"/>
        <a:ea typeface="Helvetica"/>
        <a:cs typeface="Helvetica"/>
      </a:minorFont>
    </a:fontScheme>
    <a:fmtScheme name="Content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3757"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3757"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ontent Slide">
  <a:themeElements>
    <a:clrScheme name="Content Slid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ontent Slide">
      <a:majorFont>
        <a:latin typeface="Calibri"/>
        <a:ea typeface="Calibri"/>
        <a:cs typeface="Calibri"/>
      </a:majorFont>
      <a:minorFont>
        <a:latin typeface="Helvetica"/>
        <a:ea typeface="Helvetica"/>
        <a:cs typeface="Helvetica"/>
      </a:minorFont>
    </a:fontScheme>
    <a:fmtScheme name="Content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3757"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3757"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